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6"/>
  </p:notesMasterIdLst>
  <p:sldIdLst>
    <p:sldId id="256" r:id="rId2"/>
    <p:sldId id="258" r:id="rId3"/>
    <p:sldId id="295" r:id="rId4"/>
    <p:sldId id="296" r:id="rId5"/>
    <p:sldId id="299" r:id="rId6"/>
    <p:sldId id="297" r:id="rId7"/>
    <p:sldId id="298" r:id="rId8"/>
    <p:sldId id="300" r:id="rId9"/>
    <p:sldId id="301" r:id="rId10"/>
    <p:sldId id="302" r:id="rId11"/>
    <p:sldId id="330" r:id="rId12"/>
    <p:sldId id="305" r:id="rId13"/>
    <p:sldId id="306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3" r:id="rId37"/>
    <p:sldId id="331" r:id="rId38"/>
    <p:sldId id="303" r:id="rId39"/>
    <p:sldId id="332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3" r:id="rId49"/>
    <p:sldId id="345" r:id="rId50"/>
    <p:sldId id="346" r:id="rId51"/>
    <p:sldId id="347" r:id="rId52"/>
    <p:sldId id="351" r:id="rId53"/>
    <p:sldId id="348" r:id="rId54"/>
    <p:sldId id="349" r:id="rId55"/>
    <p:sldId id="352" r:id="rId56"/>
    <p:sldId id="353" r:id="rId57"/>
    <p:sldId id="354" r:id="rId58"/>
    <p:sldId id="355" r:id="rId59"/>
    <p:sldId id="356" r:id="rId60"/>
    <p:sldId id="357" r:id="rId61"/>
    <p:sldId id="358" r:id="rId62"/>
    <p:sldId id="359" r:id="rId63"/>
    <p:sldId id="360" r:id="rId64"/>
    <p:sldId id="362" r:id="rId65"/>
    <p:sldId id="363" r:id="rId66"/>
    <p:sldId id="364" r:id="rId67"/>
    <p:sldId id="365" r:id="rId68"/>
    <p:sldId id="366" r:id="rId69"/>
    <p:sldId id="367" r:id="rId70"/>
    <p:sldId id="368" r:id="rId71"/>
    <p:sldId id="371" r:id="rId72"/>
    <p:sldId id="369" r:id="rId73"/>
    <p:sldId id="370" r:id="rId74"/>
    <p:sldId id="278" r:id="rId7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onsolas" panose="020B0609020204030204" pitchFamily="49" charset="0"/>
      <p:regular r:id="rId81"/>
      <p:bold r:id="rId82"/>
      <p:italic r:id="rId83"/>
      <p:boldItalic r:id="rId84"/>
    </p:embeddedFont>
    <p:embeddedFont>
      <p:font typeface="Dosis" pitchFamily="2" charset="-18"/>
      <p:regular r:id="rId85"/>
      <p:bold r:id="rId86"/>
    </p:embeddedFont>
    <p:embeddedFont>
      <p:font typeface="Dosis ExtraLight" pitchFamily="2" charset="-18"/>
      <p:regular r:id="rId87"/>
      <p:bold r:id="rId88"/>
    </p:embeddedFont>
    <p:embeddedFont>
      <p:font typeface="Titillium Web" panose="00000500000000000000" pitchFamily="2" charset="-18"/>
      <p:regular r:id="rId89"/>
      <p:bold r:id="rId90"/>
      <p:italic r:id="rId91"/>
      <p:boldItalic r:id="rId92"/>
    </p:embeddedFont>
    <p:embeddedFont>
      <p:font typeface="Titillium Web Light" panose="00000400000000000000" pitchFamily="2" charset="-18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24753E-8A85-4BEE-97E2-441CDA198357}">
  <a:tblStyle styleId="{0F24753E-8A85-4BEE-97E2-441CDA1983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787F38-7B79-44E3-ACA7-109338EB0D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120" y="-1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font" Target="fonts/font14.fntdata"/><Relationship Id="rId95" Type="http://schemas.openxmlformats.org/officeDocument/2006/relationships/font" Target="fonts/font1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96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font" Target="fonts/font18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.fntdata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7.fntdata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926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871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545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713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356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952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741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09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79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669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530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134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779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56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849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558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283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111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122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684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1712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2127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2373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1647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6386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9907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4741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2200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3109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5791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098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61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434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2651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8300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9350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8135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7828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0625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4353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6516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562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239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9838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1259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2059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2850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6893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6389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5050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71596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6" name="Google Shape;4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7" name="Google Shape;4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881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569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527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735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3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6" name="Google Shape;1046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7" name="Google Shape;1047;p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8" name="Google Shape;1048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9" name="Google Shape;1049;p4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30" name="Google Shape;1130;p4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50" name="Google Shape;1250;p4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60" name="Google Shape;1460;p4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5" name="Google Shape;1845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ernej.jevsenak@gozdis.s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7521/cjpe.2017.0009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dendroTools R package</a:t>
            </a:r>
          </a:p>
        </p:txBody>
      </p:sp>
      <p:sp>
        <p:nvSpPr>
          <p:cNvPr id="2" name="Google Shape;3836;p13">
            <a:extLst>
              <a:ext uri="{FF2B5EF4-FFF2-40B4-BE49-F238E27FC236}">
                <a16:creationId xmlns:a16="http://schemas.microsoft.com/office/drawing/2014/main" id="{382278ED-ED6B-E80F-C877-5FEA8C6AB283}"/>
              </a:ext>
            </a:extLst>
          </p:cNvPr>
          <p:cNvSpPr txBox="1">
            <a:spLocks/>
          </p:cNvSpPr>
          <p:nvPr/>
        </p:nvSpPr>
        <p:spPr>
          <a:xfrm>
            <a:off x="698500" y="3045925"/>
            <a:ext cx="5396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sz="2800" b="1" dirty="0"/>
              <a:t>Jernej Jevšenak</a:t>
            </a:r>
            <a:endParaRPr lang="sl-SI" sz="2800" b="1" dirty="0"/>
          </a:p>
          <a:p>
            <a:endParaRPr lang="en-US" sz="2000" dirty="0"/>
          </a:p>
          <a:p>
            <a:r>
              <a:rPr lang="en-US" sz="1600" dirty="0"/>
              <a:t>Freising, October 4-6,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Exercise</a:t>
            </a:r>
            <a:r>
              <a:rPr lang="sl-SI" dirty="0"/>
              <a:t> 1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Compare</a:t>
            </a:r>
            <a:r>
              <a:rPr lang="sl-SI" dirty="0"/>
              <a:t> </a:t>
            </a:r>
            <a:r>
              <a:rPr lang="sl-SI" dirty="0" err="1"/>
              <a:t>daily</a:t>
            </a:r>
            <a:r>
              <a:rPr lang="sl-SI" dirty="0"/>
              <a:t> </a:t>
            </a:r>
            <a:r>
              <a:rPr lang="sl-SI" dirty="0" err="1"/>
              <a:t>and</a:t>
            </a:r>
            <a:r>
              <a:rPr lang="sl-SI" dirty="0"/>
              <a:t> </a:t>
            </a:r>
            <a:r>
              <a:rPr lang="sl-SI" dirty="0" err="1"/>
              <a:t>monthly</a:t>
            </a:r>
            <a:r>
              <a:rPr lang="sl-SI" dirty="0"/>
              <a:t> </a:t>
            </a:r>
            <a:r>
              <a:rPr lang="sl-SI" dirty="0" err="1"/>
              <a:t>correlations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141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algorithm for calculation of monthly correlations</a:t>
            </a:r>
          </a:p>
        </p:txBody>
      </p:sp>
    </p:spTree>
    <p:extLst>
      <p:ext uri="{BB962C8B-B14F-4D97-AF65-F5344CB8AC3E}">
        <p14:creationId xmlns:p14="http://schemas.microsoft.com/office/powerpoint/2010/main" val="2615669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428216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012601"/>
              </p:ext>
            </p:extLst>
          </p:nvPr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0.892232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0.767191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0.929998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608488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</p:spTree>
    <p:extLst>
      <p:ext uri="{BB962C8B-B14F-4D97-AF65-F5344CB8AC3E}">
        <p14:creationId xmlns:p14="http://schemas.microsoft.com/office/powerpoint/2010/main" val="2726527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17035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519922"/>
              </p:ext>
            </p:extLst>
          </p:nvPr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755060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</p:spTree>
    <p:extLst>
      <p:ext uri="{BB962C8B-B14F-4D97-AF65-F5344CB8AC3E}">
        <p14:creationId xmlns:p14="http://schemas.microsoft.com/office/powerpoint/2010/main" val="3918014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90949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673569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</p:spTree>
    <p:extLst>
      <p:ext uri="{BB962C8B-B14F-4D97-AF65-F5344CB8AC3E}">
        <p14:creationId xmlns:p14="http://schemas.microsoft.com/office/powerpoint/2010/main" val="3251864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081789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900042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</p:spTree>
    <p:extLst>
      <p:ext uri="{BB962C8B-B14F-4D97-AF65-F5344CB8AC3E}">
        <p14:creationId xmlns:p14="http://schemas.microsoft.com/office/powerpoint/2010/main" val="496836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525489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516910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</p:spTree>
    <p:extLst>
      <p:ext uri="{BB962C8B-B14F-4D97-AF65-F5344CB8AC3E}">
        <p14:creationId xmlns:p14="http://schemas.microsoft.com/office/powerpoint/2010/main" val="72174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956504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358548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</p:spTree>
    <p:extLst>
      <p:ext uri="{BB962C8B-B14F-4D97-AF65-F5344CB8AC3E}">
        <p14:creationId xmlns:p14="http://schemas.microsoft.com/office/powerpoint/2010/main" val="3557921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849109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851813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</p:spTree>
    <p:extLst>
      <p:ext uri="{BB962C8B-B14F-4D97-AF65-F5344CB8AC3E}">
        <p14:creationId xmlns:p14="http://schemas.microsoft.com/office/powerpoint/2010/main" val="2873551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529810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33916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</p:spTree>
    <p:extLst>
      <p:ext uri="{BB962C8B-B14F-4D97-AF65-F5344CB8AC3E}">
        <p14:creationId xmlns:p14="http://schemas.microsoft.com/office/powerpoint/2010/main" val="1600867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3319625" y="668950"/>
            <a:ext cx="3731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sp>
        <p:nvSpPr>
          <p:cNvPr id="3851" name="Google Shape;3851;p15"/>
          <p:cNvSpPr txBox="1">
            <a:spLocks noGrp="1"/>
          </p:cNvSpPr>
          <p:nvPr>
            <p:ph type="subTitle" idx="4294967295"/>
          </p:nvPr>
        </p:nvSpPr>
        <p:spPr>
          <a:xfrm>
            <a:off x="3319625" y="1968723"/>
            <a:ext cx="3731400" cy="2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Titillium Web"/>
                <a:ea typeface="Titillium Web"/>
                <a:cs typeface="Titillium Web"/>
                <a:sym typeface="Titillium Web"/>
              </a:rPr>
              <a:t>I am </a:t>
            </a:r>
            <a:r>
              <a:rPr lang="sl-SI" b="1" dirty="0">
                <a:latin typeface="Titillium Web"/>
                <a:ea typeface="Titillium Web"/>
                <a:cs typeface="Titillium Web"/>
                <a:sym typeface="Titillium Web"/>
              </a:rPr>
              <a:t>Jernej Jevšenak</a:t>
            </a:r>
            <a:endParaRPr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l-SI" dirty="0"/>
              <a:t>"</a:t>
            </a:r>
            <a:r>
              <a:rPr lang="en-US" dirty="0"/>
              <a:t>Inspired by tree-rings, forest modelling and remote sensing</a:t>
            </a:r>
            <a:r>
              <a:rPr lang="sl-SI" dirty="0"/>
              <a:t>"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l-SI" dirty="0" err="1">
                <a:hlinkClick r:id="rId3"/>
              </a:rPr>
              <a:t>jernej.jevsenak</a:t>
            </a:r>
            <a:r>
              <a:rPr lang="en" dirty="0">
                <a:hlinkClick r:id="rId3"/>
              </a:rPr>
              <a:t>@</a:t>
            </a:r>
            <a:r>
              <a:rPr lang="sl-SI" dirty="0">
                <a:hlinkClick r:id="rId3"/>
              </a:rPr>
              <a:t>gozdis.si</a:t>
            </a:r>
            <a:endParaRPr lang="sl-SI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/>
          </a:p>
        </p:txBody>
      </p:sp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 descr="A person in a suit and tie&#10;&#10;Description automatically generated">
            <a:extLst>
              <a:ext uri="{FF2B5EF4-FFF2-40B4-BE49-F238E27FC236}">
                <a16:creationId xmlns:a16="http://schemas.microsoft.com/office/drawing/2014/main" id="{B0375B46-006D-B265-8D1C-3F0E25F0B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56" r="30874"/>
          <a:stretch/>
        </p:blipFill>
        <p:spPr>
          <a:xfrm>
            <a:off x="0" y="0"/>
            <a:ext cx="31686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018523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250698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</p:spTree>
    <p:extLst>
      <p:ext uri="{BB962C8B-B14F-4D97-AF65-F5344CB8AC3E}">
        <p14:creationId xmlns:p14="http://schemas.microsoft.com/office/powerpoint/2010/main" val="3224705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748352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609562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</p:spTree>
    <p:extLst>
      <p:ext uri="{BB962C8B-B14F-4D97-AF65-F5344CB8AC3E}">
        <p14:creationId xmlns:p14="http://schemas.microsoft.com/office/powerpoint/2010/main" val="1855081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264060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315425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</p:spTree>
    <p:extLst>
      <p:ext uri="{BB962C8B-B14F-4D97-AF65-F5344CB8AC3E}">
        <p14:creationId xmlns:p14="http://schemas.microsoft.com/office/powerpoint/2010/main" val="1379368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531448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446639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</p:spTree>
    <p:extLst>
      <p:ext uri="{BB962C8B-B14F-4D97-AF65-F5344CB8AC3E}">
        <p14:creationId xmlns:p14="http://schemas.microsoft.com/office/powerpoint/2010/main" val="2564448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304374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549495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</p:spTree>
    <p:extLst>
      <p:ext uri="{BB962C8B-B14F-4D97-AF65-F5344CB8AC3E}">
        <p14:creationId xmlns:p14="http://schemas.microsoft.com/office/powerpoint/2010/main" val="2237508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83075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401156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C2A8FA-C876-4F59-0585-B654A252B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693691"/>
              </p:ext>
            </p:extLst>
          </p:nvPr>
        </p:nvGraphicFramePr>
        <p:xfrm>
          <a:off x="7179390" y="295271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1027936">
                  <a:extLst>
                    <a:ext uri="{9D8B030D-6E8A-4147-A177-3AD203B41FA5}">
                      <a16:colId xmlns:a16="http://schemas.microsoft.com/office/drawing/2014/main" val="116967796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/sum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055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5292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24490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059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556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689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4339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981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76097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653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8368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339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9197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53366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7093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709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6797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037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9305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477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363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6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8408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121569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512402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C2A8FA-C876-4F59-0585-B654A252B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92120"/>
              </p:ext>
            </p:extLst>
          </p:nvPr>
        </p:nvGraphicFramePr>
        <p:xfrm>
          <a:off x="7179390" y="295271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1027936">
                  <a:extLst>
                    <a:ext uri="{9D8B030D-6E8A-4147-A177-3AD203B41FA5}">
                      <a16:colId xmlns:a16="http://schemas.microsoft.com/office/drawing/2014/main" val="116967796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/sum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055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5292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134.5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24490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71.5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059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556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689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4339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981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76097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653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8368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339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9197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53366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7093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162.5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709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6797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175.5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037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9305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477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363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72.5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6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14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009903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605033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C2A8FA-C876-4F59-0585-B654A252B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710725"/>
              </p:ext>
            </p:extLst>
          </p:nvPr>
        </p:nvGraphicFramePr>
        <p:xfrm>
          <a:off x="7179390" y="295271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1027936">
                  <a:extLst>
                    <a:ext uri="{9D8B030D-6E8A-4147-A177-3AD203B41FA5}">
                      <a16:colId xmlns:a16="http://schemas.microsoft.com/office/drawing/2014/main" val="116967796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/sum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055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5292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24490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059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556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689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4339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981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76097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149.5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653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8368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339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9197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53366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7093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709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6797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037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9305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105.5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477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363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6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2290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231681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338323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C2A8FA-C876-4F59-0585-B654A252B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182795"/>
              </p:ext>
            </p:extLst>
          </p:nvPr>
        </p:nvGraphicFramePr>
        <p:xfrm>
          <a:off x="7179390" y="295271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1027936">
                  <a:extLst>
                    <a:ext uri="{9D8B030D-6E8A-4147-A177-3AD203B41FA5}">
                      <a16:colId xmlns:a16="http://schemas.microsoft.com/office/drawing/2014/main" val="116967796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/sum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055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5292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24490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059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556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689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4339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981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76097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653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8368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339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9197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53366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7093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709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6797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115.5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037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87.5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9305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477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363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6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380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584263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051966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C2A8FA-C876-4F59-0585-B654A252B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347848"/>
              </p:ext>
            </p:extLst>
          </p:nvPr>
        </p:nvGraphicFramePr>
        <p:xfrm>
          <a:off x="7179390" y="295271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1027936">
                  <a:extLst>
                    <a:ext uri="{9D8B030D-6E8A-4147-A177-3AD203B41FA5}">
                      <a16:colId xmlns:a16="http://schemas.microsoft.com/office/drawing/2014/main" val="116967796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/sum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055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5292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24490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059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97.5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556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689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4339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981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76097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653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8368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339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9197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87.5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53366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7093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709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6797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037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9305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477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363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6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274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31A6-6531-C58C-0F84-79E6613A6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16550"/>
            <a:ext cx="6756400" cy="1159800"/>
          </a:xfrm>
        </p:spPr>
        <p:txBody>
          <a:bodyPr/>
          <a:lstStyle/>
          <a:p>
            <a:r>
              <a:rPr lang="en-US" dirty="0"/>
              <a:t>dendroTools R package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58CAA-F20F-81A9-BA6A-70DDB35E4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1735155"/>
            <a:ext cx="5861050" cy="784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Functions for studying statistical relationships between tree-rings and climate data with 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daily and monthly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resolution</a:t>
            </a:r>
            <a:endParaRPr lang="sl-SI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Functions for comparing different regression methods for climate reconstructions (not in the scope of our workshop)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8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205693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39749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C2A8FA-C876-4F59-0585-B654A252B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728197"/>
              </p:ext>
            </p:extLst>
          </p:nvPr>
        </p:nvGraphicFramePr>
        <p:xfrm>
          <a:off x="7179390" y="295271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1027936">
                  <a:extLst>
                    <a:ext uri="{9D8B030D-6E8A-4147-A177-3AD203B41FA5}">
                      <a16:colId xmlns:a16="http://schemas.microsoft.com/office/drawing/2014/main" val="116967796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/sum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055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5292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24490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059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81.5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556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689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4339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981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76097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130.5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653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8368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339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9197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53366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7093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181.5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709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6797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118.5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037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9305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477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363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6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0488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903291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210300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</a:t>
                      </a: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C2A8FA-C876-4F59-0585-B654A252B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967127"/>
              </p:ext>
            </p:extLst>
          </p:nvPr>
        </p:nvGraphicFramePr>
        <p:xfrm>
          <a:off x="7179390" y="295271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1027936">
                  <a:extLst>
                    <a:ext uri="{9D8B030D-6E8A-4147-A177-3AD203B41FA5}">
                      <a16:colId xmlns:a16="http://schemas.microsoft.com/office/drawing/2014/main" val="116967796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/sum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055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168.5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5292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24490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059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556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689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4339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981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76097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653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8368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339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9197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53366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7093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169.5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709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6797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037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9305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477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363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6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467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61308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194834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</a:t>
                      </a: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C2A8FA-C876-4F59-0585-B654A252B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974604"/>
              </p:ext>
            </p:extLst>
          </p:nvPr>
        </p:nvGraphicFramePr>
        <p:xfrm>
          <a:off x="7179390" y="295271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1027936">
                  <a:extLst>
                    <a:ext uri="{9D8B030D-6E8A-4147-A177-3AD203B41FA5}">
                      <a16:colId xmlns:a16="http://schemas.microsoft.com/office/drawing/2014/main" val="116967796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/sum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055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5292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24490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059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556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689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4339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981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76097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653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8368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339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9197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53366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7093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709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6797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037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9305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477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363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6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012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782851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142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044310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</a:t>
                      </a: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C2A8FA-C876-4F59-0585-B654A252B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259011"/>
              </p:ext>
            </p:extLst>
          </p:nvPr>
        </p:nvGraphicFramePr>
        <p:xfrm>
          <a:off x="7179390" y="295271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1027936">
                  <a:extLst>
                    <a:ext uri="{9D8B030D-6E8A-4147-A177-3AD203B41FA5}">
                      <a16:colId xmlns:a16="http://schemas.microsoft.com/office/drawing/2014/main" val="116967796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/sum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055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5292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24490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059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556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689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4339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981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76097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653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8368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339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9197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53366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7093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709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6797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037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9305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477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363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6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379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8AC73A-F857-F5F5-39FE-4AFE23B3B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010831"/>
              </p:ext>
            </p:extLst>
          </p:nvPr>
        </p:nvGraphicFramePr>
        <p:xfrm>
          <a:off x="153150" y="2857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214034217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7157765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72617371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7118030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33711601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624812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33877046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12046495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3627457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6152653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02260336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2347897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044394365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3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4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5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6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7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>
                          <a:effectLst/>
                        </a:rPr>
                        <a:t>8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9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10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11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12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290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7061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94219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911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5690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5983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4178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2619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1633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43827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6064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180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8396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4523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74559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97881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84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14641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283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4892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315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234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39266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5232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99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71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337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8164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43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87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149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175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7081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D2F2C7-4C11-CBC5-4D7D-6B4F9D441C90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416B99-B5C4-7B0D-F846-A2DF4276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817317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934E9D-BD45-A925-5552-60101BE1A92E}"/>
              </a:ext>
            </a:extLst>
          </p:cNvPr>
          <p:cNvSpPr txBox="1"/>
          <p:nvPr/>
        </p:nvSpPr>
        <p:spPr>
          <a:xfrm>
            <a:off x="153150" y="0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0CA22-09A7-A911-A232-B9E6006224E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474E8-9974-2226-72CE-3565ECFA9D9D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C2A8FA-C876-4F59-0585-B654A252B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689441"/>
              </p:ext>
            </p:extLst>
          </p:nvPr>
        </p:nvGraphicFramePr>
        <p:xfrm>
          <a:off x="7179390" y="295271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1027936">
                  <a:extLst>
                    <a:ext uri="{9D8B030D-6E8A-4147-A177-3AD203B41FA5}">
                      <a16:colId xmlns:a16="http://schemas.microsoft.com/office/drawing/2014/main" val="116967796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/sum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055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5292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24490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059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556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689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4339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981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76097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653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8368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339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9197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53366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7093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709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6797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037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9305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477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363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6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724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CF8E3-3F59-B648-A463-967DE44C9A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6" name="Google Shape;3900;p20">
            <a:extLst>
              <a:ext uri="{FF2B5EF4-FFF2-40B4-BE49-F238E27FC236}">
                <a16:creationId xmlns:a16="http://schemas.microsoft.com/office/drawing/2014/main" id="{319B6AB5-3CEB-CD1C-736E-568CDD5D993A}"/>
              </a:ext>
            </a:extLst>
          </p:cNvPr>
          <p:cNvSpPr txBox="1">
            <a:spLocks/>
          </p:cNvSpPr>
          <p:nvPr/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9442842-8559-4C59-86C5-2ABD11D2C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391537"/>
              </p:ext>
            </p:extLst>
          </p:nvPr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7497CD6-EBC5-C0B0-155D-247E5DA3DF32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8D447D-4D79-C052-AE9E-6A243DC98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44"/>
          <a:stretch/>
        </p:blipFill>
        <p:spPr>
          <a:xfrm>
            <a:off x="153150" y="980453"/>
            <a:ext cx="5634408" cy="2205661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320902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CF8E3-3F59-B648-A463-967DE44C9A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6" name="Google Shape;3900;p20">
            <a:extLst>
              <a:ext uri="{FF2B5EF4-FFF2-40B4-BE49-F238E27FC236}">
                <a16:creationId xmlns:a16="http://schemas.microsoft.com/office/drawing/2014/main" id="{319B6AB5-3CEB-CD1C-736E-568CDD5D993A}"/>
              </a:ext>
            </a:extLst>
          </p:cNvPr>
          <p:cNvSpPr txBox="1">
            <a:spLocks/>
          </p:cNvSpPr>
          <p:nvPr/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9442842-8559-4C59-86C5-2ABD11D2CFF2}"/>
              </a:ext>
            </a:extLst>
          </p:cNvPr>
          <p:cNvGraphicFramePr>
            <a:graphicFrameLocks noGrp="1"/>
          </p:cNvGraphicFramePr>
          <p:nvPr/>
        </p:nvGraphicFramePr>
        <p:xfrm>
          <a:off x="153150" y="3488485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7497CD6-EBC5-C0B0-155D-247E5DA3DF32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11EF27EB-55D2-F106-135E-35F9B25F5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85"/>
          <a:stretch/>
        </p:blipFill>
        <p:spPr>
          <a:xfrm>
            <a:off x="91530" y="997867"/>
            <a:ext cx="5696027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49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algorithm for calculation of daily correlations</a:t>
            </a:r>
          </a:p>
        </p:txBody>
      </p:sp>
    </p:spTree>
    <p:extLst>
      <p:ext uri="{BB962C8B-B14F-4D97-AF65-F5344CB8AC3E}">
        <p14:creationId xmlns:p14="http://schemas.microsoft.com/office/powerpoint/2010/main" val="3813830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F67E37-822A-5BF7-B2F9-832E0CFA5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512724"/>
              </p:ext>
            </p:extLst>
          </p:nvPr>
        </p:nvGraphicFramePr>
        <p:xfrm>
          <a:off x="74427" y="3365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195322424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2196385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9453688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89999494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16842440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88800067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82828555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253227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20371929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123957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9843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28711943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816654353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Year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365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440479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25876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4.1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12.5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7.2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9876425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10.7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12.9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13.5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8.6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18.2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430900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12.4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3.7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1.3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4.6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2626605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809578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10.2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10.5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7698578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435415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32.1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4.4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8660152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6.5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25.7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9.4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3699227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17.3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11.4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92032109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9.9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11.8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33.4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931111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10.9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4.6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538151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3.5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8021770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4.7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89505212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4.1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12.2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8000959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9543144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21.4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1.1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14.4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10.4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0868451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6251554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28.9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10.7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4.9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070613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685617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21.1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02359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C18DA0A-DFBD-36AD-002C-26D78575614D}"/>
              </a:ext>
            </a:extLst>
          </p:cNvPr>
          <p:cNvSpPr txBox="1"/>
          <p:nvPr/>
        </p:nvSpPr>
        <p:spPr>
          <a:xfrm>
            <a:off x="0" y="0"/>
            <a:ext cx="247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52FB77-8063-C4B1-5EE4-3C76319A88F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AB1900-49CE-80BE-227B-64BA96B10E1B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33ABDCD-2EEE-0756-B068-9E8CF1E66D8F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827CBE-FE55-8E74-4F0E-99F2EB794263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E17363E-E474-8815-C12E-4AE53951E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506359"/>
              </p:ext>
            </p:extLst>
          </p:nvPr>
        </p:nvGraphicFramePr>
        <p:xfrm>
          <a:off x="7179390" y="295271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1027936">
                  <a:extLst>
                    <a:ext uri="{9D8B030D-6E8A-4147-A177-3AD203B41FA5}">
                      <a16:colId xmlns:a16="http://schemas.microsoft.com/office/drawing/2014/main" val="116967796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/sum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055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5292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6.36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24490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059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3.48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556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689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4339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981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6.94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76097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6.44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653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8368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6.42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339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9197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53366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7093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17.46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709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6797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8.48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037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9305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8.44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477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363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6841"/>
                  </a:ext>
                </a:extLst>
              </a:tr>
            </a:tbl>
          </a:graphicData>
        </a:graphic>
      </p:graphicFrame>
      <p:sp>
        <p:nvSpPr>
          <p:cNvPr id="11" name="Google Shape;3900;p20">
            <a:extLst>
              <a:ext uri="{FF2B5EF4-FFF2-40B4-BE49-F238E27FC236}">
                <a16:creationId xmlns:a16="http://schemas.microsoft.com/office/drawing/2014/main" id="{6D8665F1-801A-6A0D-20FE-D6F86181B59C}"/>
              </a:ext>
            </a:extLst>
          </p:cNvPr>
          <p:cNvSpPr txBox="1">
            <a:spLocks/>
          </p:cNvSpPr>
          <p:nvPr/>
        </p:nvSpPr>
        <p:spPr>
          <a:xfrm>
            <a:off x="0" y="463868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22B9A21-C663-E162-0690-B79A0BC10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986806"/>
              </p:ext>
            </p:extLst>
          </p:nvPr>
        </p:nvGraphicFramePr>
        <p:xfrm>
          <a:off x="61619" y="3406969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085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F67E37-822A-5BF7-B2F9-832E0CFA5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963117"/>
              </p:ext>
            </p:extLst>
          </p:nvPr>
        </p:nvGraphicFramePr>
        <p:xfrm>
          <a:off x="74427" y="336546"/>
          <a:ext cx="5634408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195322424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2196385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9453688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899994948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416842440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888000673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82828555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2532270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20371929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123957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89843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28711943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816654353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Year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365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4440479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925876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4.1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12.5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7.2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9876425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10.7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12.9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13.5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8.6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18.2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0430900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12.4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3.7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1.3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4.6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42626605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3809578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1955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10.2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10.5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7698578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435415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32.1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4.4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8660152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6.5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25.7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9.4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3699227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5.6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17.3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11.4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92032109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9.9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11.8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33.4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29311118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10.9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4.6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7538151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3.5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8021770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4.7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89505212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4.1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12.2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18000959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59543144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21.4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1.1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5.5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14.4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0.8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10.4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08684510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246251554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28.9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2.6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10.7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4.9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6070613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1.4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55685617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21.1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>
                          <a:effectLst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u="none" strike="noStrike" dirty="0">
                          <a:effectLst/>
                        </a:rPr>
                        <a:t>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8302359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C18DA0A-DFBD-36AD-002C-26D78575614D}"/>
              </a:ext>
            </a:extLst>
          </p:cNvPr>
          <p:cNvSpPr txBox="1"/>
          <p:nvPr/>
        </p:nvSpPr>
        <p:spPr>
          <a:xfrm>
            <a:off x="0" y="0"/>
            <a:ext cx="247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Climate (precipitation)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52FB77-8063-C4B1-5EE4-3C76319A88F1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AB1900-49CE-80BE-227B-64BA96B10E1B}"/>
              </a:ext>
            </a:extLst>
          </p:cNvPr>
          <p:cNvGraphicFramePr>
            <a:graphicFrameLocks noGrp="1"/>
          </p:cNvGraphicFramePr>
          <p:nvPr/>
        </p:nvGraphicFramePr>
        <p:xfrm>
          <a:off x="6001514" y="285746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513968">
                  <a:extLst>
                    <a:ext uri="{9D8B030D-6E8A-4147-A177-3AD203B41FA5}">
                      <a16:colId xmlns:a16="http://schemas.microsoft.com/office/drawing/2014/main" val="433726814"/>
                    </a:ext>
                  </a:extLst>
                </a:gridCol>
                <a:gridCol w="513968">
                  <a:extLst>
                    <a:ext uri="{9D8B030D-6E8A-4147-A177-3AD203B41FA5}">
                      <a16:colId xmlns:a16="http://schemas.microsoft.com/office/drawing/2014/main" val="3770220511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>
                          <a:effectLst/>
                        </a:rPr>
                        <a:t>Year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u="none" strike="noStrike" dirty="0" err="1">
                          <a:effectLst/>
                        </a:rPr>
                        <a:t>xxxres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737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0.832574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1039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0.773547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807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0.802538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70168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1.187925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829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0.805322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228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1955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1.070598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491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363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1.065947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173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1.25593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510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0.792385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0455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0.892232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5765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1.032739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2011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0.823726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24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0.767191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1.527352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6718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0.929998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6936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1.050544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238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2017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0.687902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3733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0.998284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6227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2019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0.97128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460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2020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1.375464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87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33ABDCD-2EEE-0756-B068-9E8CF1E66D8F}"/>
              </a:ext>
            </a:extLst>
          </p:cNvPr>
          <p:cNvSpPr txBox="1"/>
          <p:nvPr/>
        </p:nvSpPr>
        <p:spPr>
          <a:xfrm>
            <a:off x="5886964" y="-29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Tree-ring</a:t>
            </a:r>
            <a:r>
              <a:rPr lang="sl-SI" dirty="0"/>
              <a:t> </a:t>
            </a:r>
            <a:r>
              <a:rPr lang="sl-SI" dirty="0" err="1"/>
              <a:t>index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827CBE-FE55-8E74-4F0E-99F2EB794263}"/>
              </a:ext>
            </a:extLst>
          </p:cNvPr>
          <p:cNvSpPr txBox="1"/>
          <p:nvPr/>
        </p:nvSpPr>
        <p:spPr>
          <a:xfrm>
            <a:off x="5787558" y="3406969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matrix </a:t>
            </a:r>
          </a:p>
          <a:p>
            <a:r>
              <a:rPr lang="en-US" dirty="0"/>
              <a:t>with correlation </a:t>
            </a:r>
          </a:p>
          <a:p>
            <a:r>
              <a:rPr lang="en-US" dirty="0"/>
              <a:t>Coefficients.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E17363E-E474-8815-C12E-4AE53951E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534110"/>
              </p:ext>
            </p:extLst>
          </p:nvPr>
        </p:nvGraphicFramePr>
        <p:xfrm>
          <a:off x="7179390" y="295271"/>
          <a:ext cx="1027936" cy="297974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1027936">
                  <a:extLst>
                    <a:ext uri="{9D8B030D-6E8A-4147-A177-3AD203B41FA5}">
                      <a16:colId xmlns:a16="http://schemas.microsoft.com/office/drawing/2014/main" val="116967796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sl-SI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  <a:r>
                        <a:rPr lang="sl-S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/sum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055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5292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5.54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24490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059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1.92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5564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6890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4339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981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760973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8.32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26534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83682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6.46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33928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9197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533669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70932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17.46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7097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67973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037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9305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47755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3635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6841"/>
                  </a:ext>
                </a:extLst>
              </a:tr>
            </a:tbl>
          </a:graphicData>
        </a:graphic>
      </p:graphicFrame>
      <p:sp>
        <p:nvSpPr>
          <p:cNvPr id="11" name="Google Shape;3900;p20">
            <a:extLst>
              <a:ext uri="{FF2B5EF4-FFF2-40B4-BE49-F238E27FC236}">
                <a16:creationId xmlns:a16="http://schemas.microsoft.com/office/drawing/2014/main" id="{6D8665F1-801A-6A0D-20FE-D6F86181B59C}"/>
              </a:ext>
            </a:extLst>
          </p:cNvPr>
          <p:cNvSpPr txBox="1">
            <a:spLocks/>
          </p:cNvSpPr>
          <p:nvPr/>
        </p:nvSpPr>
        <p:spPr>
          <a:xfrm>
            <a:off x="0" y="463868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22B9A21-C663-E162-0690-B79A0BC10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338788"/>
              </p:ext>
            </p:extLst>
          </p:nvPr>
        </p:nvGraphicFramePr>
        <p:xfrm>
          <a:off x="61619" y="3406969"/>
          <a:ext cx="5634408" cy="1625316"/>
        </p:xfrm>
        <a:graphic>
          <a:graphicData uri="http://schemas.openxmlformats.org/drawingml/2006/table">
            <a:tbl>
              <a:tblPr>
                <a:tableStyleId>{0F24753E-8A85-4BEE-97E2-441CDA198357}</a:tableStyleId>
              </a:tblPr>
              <a:tblGrid>
                <a:gridCol w="433416">
                  <a:extLst>
                    <a:ext uri="{9D8B030D-6E8A-4147-A177-3AD203B41FA5}">
                      <a16:colId xmlns:a16="http://schemas.microsoft.com/office/drawing/2014/main" val="425028798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719764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13343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496313520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163558614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501654685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287429306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29849833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363569647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2533998489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932342981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1470981582"/>
                    </a:ext>
                  </a:extLst>
                </a:gridCol>
                <a:gridCol w="433416">
                  <a:extLst>
                    <a:ext uri="{9D8B030D-6E8A-4147-A177-3AD203B41FA5}">
                      <a16:colId xmlns:a16="http://schemas.microsoft.com/office/drawing/2014/main" val="3685152736"/>
                    </a:ext>
                  </a:extLst>
                </a:gridCol>
              </a:tblGrid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3780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4759146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45052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075552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…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584471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9249542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9123561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4497284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991790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2575727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2608240"/>
                  </a:ext>
                </a:extLst>
              </a:tr>
              <a:tr h="135443"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72" marR="6772" marT="677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7569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122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17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65" name="Google Shape;3865;p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C8A01-E764-35EE-30C2-6549C1BFA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81" y="0"/>
            <a:ext cx="71654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68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CB08AF62-18EB-0B7F-C94B-6E2022CC3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124"/>
          <a:stretch/>
        </p:blipFill>
        <p:spPr>
          <a:xfrm>
            <a:off x="73559" y="1701800"/>
            <a:ext cx="8996881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50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The</a:t>
            </a:r>
            <a:r>
              <a:rPr lang="sl-SI" dirty="0"/>
              <a:t> </a:t>
            </a:r>
            <a:r>
              <a:rPr lang="sl-SI" dirty="0" err="1"/>
              <a:t>importance</a:t>
            </a:r>
            <a:r>
              <a:rPr lang="sl-SI" dirty="0"/>
              <a:t> </a:t>
            </a:r>
            <a:r>
              <a:rPr lang="sl-SI" dirty="0" err="1"/>
              <a:t>of</a:t>
            </a:r>
            <a:r>
              <a:rPr lang="sl-SI" dirty="0"/>
              <a:t> </a:t>
            </a:r>
            <a:r>
              <a:rPr lang="sl-SI" dirty="0" err="1"/>
              <a:t>reference_window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63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1A14EA06-1D45-53F5-2726-5DC258B9A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51" b="12786"/>
          <a:stretch/>
        </p:blipFill>
        <p:spPr>
          <a:xfrm>
            <a:off x="87086" y="50800"/>
            <a:ext cx="5704114" cy="2520950"/>
          </a:xfrm>
          <a:prstGeom prst="rect">
            <a:avLst/>
          </a:prstGeom>
        </p:spPr>
      </p:pic>
      <p:pic>
        <p:nvPicPr>
          <p:cNvPr id="9" name="Picture 8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246FDEB4-E466-5E2F-5DE5-230D281F4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76" b="12745"/>
          <a:stretch/>
        </p:blipFill>
        <p:spPr>
          <a:xfrm>
            <a:off x="239486" y="2679700"/>
            <a:ext cx="5551714" cy="246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B570C5-3948-681A-F5A3-C20073183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0" y="78995"/>
            <a:ext cx="3265714" cy="160178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236DF3-8A69-1282-3B4C-211115E7EB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2705100"/>
            <a:ext cx="3265714" cy="146488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91B0CD-31F7-B29A-6A59-1DF30562DCAC}"/>
              </a:ext>
            </a:extLst>
          </p:cNvPr>
          <p:cNvSpPr txBox="1"/>
          <p:nvPr/>
        </p:nvSpPr>
        <p:spPr>
          <a:xfrm>
            <a:off x="566057" y="275997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reference_window</a:t>
            </a:r>
            <a:r>
              <a:rPr lang="en-US" dirty="0"/>
              <a:t> = "end"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C16B08-A82B-FF25-A23F-CE9913FD7060}"/>
              </a:ext>
            </a:extLst>
          </p:cNvPr>
          <p:cNvSpPr txBox="1"/>
          <p:nvPr/>
        </p:nvSpPr>
        <p:spPr>
          <a:xfrm>
            <a:off x="3264807" y="13742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reference_window</a:t>
            </a:r>
            <a:r>
              <a:rPr lang="en-US" dirty="0"/>
              <a:t> = "</a:t>
            </a:r>
            <a:r>
              <a:rPr lang="sl-SI" dirty="0"/>
              <a:t>start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30780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A91B0CD-31F7-B29A-6A59-1DF30562DCAC}"/>
              </a:ext>
            </a:extLst>
          </p:cNvPr>
          <p:cNvSpPr txBox="1"/>
          <p:nvPr/>
        </p:nvSpPr>
        <p:spPr>
          <a:xfrm>
            <a:off x="4248150" y="329004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reference_window</a:t>
            </a:r>
            <a:r>
              <a:rPr lang="en-US" dirty="0"/>
              <a:t> = "end"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C16B08-A82B-FF25-A23F-CE9913FD7060}"/>
              </a:ext>
            </a:extLst>
          </p:cNvPr>
          <p:cNvSpPr txBox="1"/>
          <p:nvPr/>
        </p:nvSpPr>
        <p:spPr>
          <a:xfrm>
            <a:off x="4248150" y="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reference_window</a:t>
            </a:r>
            <a:r>
              <a:rPr lang="en-US" dirty="0"/>
              <a:t> = "</a:t>
            </a:r>
            <a:r>
              <a:rPr lang="sl-SI" dirty="0"/>
              <a:t>start</a:t>
            </a:r>
            <a:r>
              <a:rPr lang="en-US" dirty="0"/>
              <a:t>"</a:t>
            </a:r>
          </a:p>
        </p:txBody>
      </p:sp>
      <p:pic>
        <p:nvPicPr>
          <p:cNvPr id="3" name="Picture 2" descr="A blue and orange background&#10;&#10;Description automatically generated">
            <a:extLst>
              <a:ext uri="{FF2B5EF4-FFF2-40B4-BE49-F238E27FC236}">
                <a16:creationId xmlns:a16="http://schemas.microsoft.com/office/drawing/2014/main" id="{B133F8D9-72A3-F87D-42D7-7185C4306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248150" cy="1749238"/>
          </a:xfrm>
          <a:prstGeom prst="rect">
            <a:avLst/>
          </a:prstGeom>
        </p:spPr>
      </p:pic>
      <p:pic>
        <p:nvPicPr>
          <p:cNvPr id="5" name="Picture 4" descr="A blue and orange background&#10;&#10;Description automatically generated">
            <a:extLst>
              <a:ext uri="{FF2B5EF4-FFF2-40B4-BE49-F238E27FC236}">
                <a16:creationId xmlns:a16="http://schemas.microsoft.com/office/drawing/2014/main" id="{DC97F23B-5B78-BC1F-6983-0A59798ED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45024"/>
            <a:ext cx="4248150" cy="174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859376-8449-EBA6-A14E-D7F1E41B2DBB}"/>
              </a:ext>
            </a:extLst>
          </p:cNvPr>
          <p:cNvSpPr txBox="1"/>
          <p:nvPr/>
        </p:nvSpPr>
        <p:spPr>
          <a:xfrm>
            <a:off x="4248150" y="16450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reference_window</a:t>
            </a:r>
            <a:r>
              <a:rPr lang="en-US" dirty="0"/>
              <a:t> = "</a:t>
            </a:r>
            <a:r>
              <a:rPr lang="sl-SI" dirty="0" err="1"/>
              <a:t>middle</a:t>
            </a:r>
            <a:r>
              <a:rPr lang="en-US" dirty="0"/>
              <a:t>"</a:t>
            </a:r>
          </a:p>
        </p:txBody>
      </p:sp>
      <p:pic>
        <p:nvPicPr>
          <p:cNvPr id="10" name="Picture 9" descr="A blue and orange background&#10;&#10;Description automatically generated">
            <a:extLst>
              <a:ext uri="{FF2B5EF4-FFF2-40B4-BE49-F238E27FC236}">
                <a16:creationId xmlns:a16="http://schemas.microsoft.com/office/drawing/2014/main" id="{83DAA880-7C43-85E1-E654-4FB8C58DA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8310"/>
            <a:ext cx="4248150" cy="17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31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6959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Filtering non-significant correlations based on the selected alpha</a:t>
            </a:r>
          </a:p>
        </p:txBody>
      </p:sp>
    </p:spTree>
    <p:extLst>
      <p:ext uri="{BB962C8B-B14F-4D97-AF65-F5344CB8AC3E}">
        <p14:creationId xmlns:p14="http://schemas.microsoft.com/office/powerpoint/2010/main" val="2558917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C2B8F58-D7A4-B514-FDED-915320A0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0"/>
            <a:ext cx="51435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71A4B-8C16-A8E1-C846-28DEE4467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050" y="4321098"/>
            <a:ext cx="3035618" cy="5261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54D5C9-268D-800A-3C1B-CB2A03FEB4E6}"/>
              </a:ext>
            </a:extLst>
          </p:cNvPr>
          <p:cNvSpPr/>
          <p:nvPr/>
        </p:nvSpPr>
        <p:spPr>
          <a:xfrm>
            <a:off x="5280025" y="4281170"/>
            <a:ext cx="539750" cy="377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4BDAB5-BE4D-8B43-0E91-A90A677A8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120" y="2200832"/>
            <a:ext cx="3529330" cy="1824038"/>
          </a:xfrm>
          <a:prstGeom prst="rect">
            <a:avLst/>
          </a:prstGeom>
          <a:ln w="3175">
            <a:solidFill>
              <a:schemeClr val="accent6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C2182D-196D-302C-3619-EE73DB1B236F}"/>
              </a:ext>
            </a:extLst>
          </p:cNvPr>
          <p:cNvSpPr txBox="1"/>
          <p:nvPr/>
        </p:nvSpPr>
        <p:spPr>
          <a:xfrm>
            <a:off x="5433060" y="1893055"/>
            <a:ext cx="1372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alpha</a:t>
            </a:r>
            <a:r>
              <a:rPr lang="sl-SI" dirty="0"/>
              <a:t> = 0.0001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0B4600-D551-335A-CBC9-33CFB8F1F817}"/>
              </a:ext>
            </a:extLst>
          </p:cNvPr>
          <p:cNvSpPr txBox="1"/>
          <p:nvPr/>
        </p:nvSpPr>
        <p:spPr>
          <a:xfrm>
            <a:off x="3853558" y="2632195"/>
            <a:ext cx="1372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alpha</a:t>
            </a:r>
            <a:r>
              <a:rPr lang="sl-SI" dirty="0"/>
              <a:t> = 0.0001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F2D626-B5AE-EC15-FCC0-A72CDF5500C6}"/>
              </a:ext>
            </a:extLst>
          </p:cNvPr>
          <p:cNvSpPr txBox="1"/>
          <p:nvPr/>
        </p:nvSpPr>
        <p:spPr>
          <a:xfrm>
            <a:off x="1381195" y="2632194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alpha</a:t>
            </a:r>
            <a:r>
              <a:rPr lang="sl-SI" dirty="0"/>
              <a:t> = 0.001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7CCE5A-DD4D-ABA3-C125-4884CF7563D7}"/>
              </a:ext>
            </a:extLst>
          </p:cNvPr>
          <p:cNvSpPr txBox="1"/>
          <p:nvPr/>
        </p:nvSpPr>
        <p:spPr>
          <a:xfrm>
            <a:off x="3935447" y="26751"/>
            <a:ext cx="1173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alpha</a:t>
            </a:r>
            <a:r>
              <a:rPr lang="sl-SI" dirty="0"/>
              <a:t> = 0.05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E09E3E-CC6D-B57A-7ECA-43F765DF0EFE}"/>
              </a:ext>
            </a:extLst>
          </p:cNvPr>
          <p:cNvSpPr txBox="1"/>
          <p:nvPr/>
        </p:nvSpPr>
        <p:spPr>
          <a:xfrm>
            <a:off x="267546" y="3826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remove_insignificant</a:t>
            </a:r>
            <a:r>
              <a:rPr lang="sl-SI" dirty="0"/>
              <a:t> = 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274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037F4F8E-88F3-B4F5-1635-9C89C7BC7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0"/>
            <a:ext cx="51435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4AF785-8F1B-5F74-F278-9B11E7A06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0" y="4267200"/>
            <a:ext cx="3195638" cy="629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DC221A-5983-7C59-EAA3-84DBCD6CF56F}"/>
              </a:ext>
            </a:extLst>
          </p:cNvPr>
          <p:cNvSpPr/>
          <p:nvPr/>
        </p:nvSpPr>
        <p:spPr>
          <a:xfrm>
            <a:off x="5280025" y="4311650"/>
            <a:ext cx="539750" cy="377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1B5CC-5777-3719-C9CA-D91613DD7949}"/>
              </a:ext>
            </a:extLst>
          </p:cNvPr>
          <p:cNvSpPr txBox="1"/>
          <p:nvPr/>
        </p:nvSpPr>
        <p:spPr>
          <a:xfrm>
            <a:off x="3853558" y="2632195"/>
            <a:ext cx="1372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alpha</a:t>
            </a:r>
            <a:r>
              <a:rPr lang="sl-SI" dirty="0"/>
              <a:t> = 0.0001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15BC3-5F49-E4AE-F3AC-10AB2EB51FAE}"/>
              </a:ext>
            </a:extLst>
          </p:cNvPr>
          <p:cNvSpPr txBox="1"/>
          <p:nvPr/>
        </p:nvSpPr>
        <p:spPr>
          <a:xfrm>
            <a:off x="1381195" y="2632194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alpha</a:t>
            </a:r>
            <a:r>
              <a:rPr lang="sl-SI" dirty="0"/>
              <a:t> = 0.001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13104A-9FD1-2F27-2888-8BEF3A6587DF}"/>
              </a:ext>
            </a:extLst>
          </p:cNvPr>
          <p:cNvSpPr txBox="1"/>
          <p:nvPr/>
        </p:nvSpPr>
        <p:spPr>
          <a:xfrm>
            <a:off x="3935447" y="26751"/>
            <a:ext cx="1173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alpha</a:t>
            </a:r>
            <a:r>
              <a:rPr lang="sl-SI" dirty="0"/>
              <a:t> = 0.05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3D257-6089-AAB6-6ACE-9D0E857BCF25}"/>
              </a:ext>
            </a:extLst>
          </p:cNvPr>
          <p:cNvSpPr txBox="1"/>
          <p:nvPr/>
        </p:nvSpPr>
        <p:spPr>
          <a:xfrm>
            <a:off x="267546" y="38262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err="1"/>
              <a:t>remove_insignificant</a:t>
            </a:r>
            <a:r>
              <a:rPr lang="sl-SI" dirty="0"/>
              <a:t> = 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46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6959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Manually create heatmaps using ggplot2</a:t>
            </a:r>
          </a:p>
        </p:txBody>
      </p:sp>
    </p:spTree>
    <p:extLst>
      <p:ext uri="{BB962C8B-B14F-4D97-AF65-F5344CB8AC3E}">
        <p14:creationId xmlns:p14="http://schemas.microsoft.com/office/powerpoint/2010/main" val="3959792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6959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Partial</a:t>
            </a:r>
            <a:r>
              <a:rPr lang="sl-SI" dirty="0"/>
              <a:t> </a:t>
            </a:r>
            <a:r>
              <a:rPr lang="sl-SI" dirty="0" err="1"/>
              <a:t>correlation</a:t>
            </a:r>
            <a:r>
              <a:rPr lang="sl-SI" dirty="0"/>
              <a:t> </a:t>
            </a:r>
            <a:r>
              <a:rPr lang="sl-SI" dirty="0" err="1"/>
              <a:t>coefficients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5178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Partial Correlation Coefficient</a:t>
            </a:r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A partial correlation coefficient describes the strength of a linear relationship between two variables, holding constant a number of other variables (Statistical Methods, 2022).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Important in dendroclimatology due to a very common correlation between temperature and precipitation.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050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0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b="1" i="1" dirty="0" err="1"/>
              <a:t>daily_response</a:t>
            </a:r>
            <a:r>
              <a:rPr lang="sl-SI" b="1" i="1" dirty="0"/>
              <a:t>()</a:t>
            </a:r>
            <a:endParaRPr b="1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</a:t>
            </a:r>
            <a:r>
              <a:rPr lang="en-US" dirty="0"/>
              <a:t> </a:t>
            </a:r>
            <a:r>
              <a:rPr lang="sl-SI" dirty="0" err="1"/>
              <a:t>response</a:t>
            </a:r>
            <a:endParaRPr dirty="0"/>
          </a:p>
        </p:txBody>
      </p:sp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718300" y="293850"/>
            <a:ext cx="7003300" cy="1302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The</a:t>
            </a:r>
            <a:r>
              <a:rPr lang="sl-SI" dirty="0"/>
              <a:t> </a:t>
            </a:r>
            <a:r>
              <a:rPr lang="sl-SI" dirty="0" err="1"/>
              <a:t>correlation</a:t>
            </a:r>
            <a:r>
              <a:rPr lang="sl-SI" dirty="0"/>
              <a:t> </a:t>
            </a:r>
            <a:r>
              <a:rPr lang="sl-SI" dirty="0" err="1"/>
              <a:t>analyses</a:t>
            </a:r>
            <a:r>
              <a:rPr lang="sl-SI" dirty="0"/>
              <a:t> </a:t>
            </a:r>
            <a:r>
              <a:rPr lang="sl-SI" dirty="0" err="1"/>
              <a:t>with</a:t>
            </a:r>
            <a:r>
              <a:rPr lang="sl-SI" dirty="0"/>
              <a:t> </a:t>
            </a:r>
            <a:r>
              <a:rPr lang="sl-SI" dirty="0" err="1"/>
              <a:t>the</a:t>
            </a:r>
            <a:r>
              <a:rPr lang="sl-SI" dirty="0"/>
              <a:t> dendroTools – </a:t>
            </a:r>
            <a:r>
              <a:rPr lang="sl-SI" dirty="0" err="1"/>
              <a:t>key</a:t>
            </a:r>
            <a:r>
              <a:rPr lang="sl-SI" dirty="0"/>
              <a:t> </a:t>
            </a:r>
            <a:r>
              <a:rPr lang="sl-SI" dirty="0" err="1"/>
              <a:t>arguments</a:t>
            </a:r>
            <a:endParaRPr dirty="0"/>
          </a:p>
        </p:txBody>
      </p:sp>
      <p:sp>
        <p:nvSpPr>
          <p:cNvPr id="3899" name="Google Shape;3899;p20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b="1" i="1" dirty="0" err="1"/>
              <a:t>monthly_response</a:t>
            </a:r>
            <a:r>
              <a:rPr lang="sl-SI" b="1" i="1" dirty="0"/>
              <a:t>()</a:t>
            </a:r>
            <a:endParaRPr b="1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sl-SI" dirty="0" err="1"/>
              <a:t>response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23C1D-E6CD-195B-83A0-C5138FDE1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42" y="0"/>
            <a:ext cx="977900" cy="542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496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Partial Correlation Coefficient</a:t>
            </a:r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4" name="Google Shape;3897;p20">
            <a:extLst>
              <a:ext uri="{FF2B5EF4-FFF2-40B4-BE49-F238E27FC236}">
                <a16:creationId xmlns:a16="http://schemas.microsoft.com/office/drawing/2014/main" id="{B842841A-82BE-C732-8662-CEAF4DA158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5108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i="1" dirty="0" err="1"/>
              <a:t>daily_response_seascorr</a:t>
            </a:r>
            <a:r>
              <a:rPr lang="sl-SI" i="1" dirty="0"/>
              <a:t>()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i="1" dirty="0"/>
              <a:t>- </a:t>
            </a:r>
            <a:r>
              <a:rPr lang="sl-SI" i="1" dirty="0" err="1"/>
              <a:t>env_data_primary</a:t>
            </a:r>
            <a:endParaRPr lang="sl-SI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i="1" dirty="0"/>
              <a:t>- </a:t>
            </a:r>
            <a:r>
              <a:rPr lang="sl-SI" i="1" dirty="0" err="1"/>
              <a:t>env_data</a:t>
            </a:r>
            <a:r>
              <a:rPr lang="sl-SI" i="1" dirty="0"/>
              <a:t> </a:t>
            </a:r>
            <a:r>
              <a:rPr lang="sl-SI" i="1" dirty="0" err="1"/>
              <a:t>control</a:t>
            </a:r>
            <a:endParaRPr lang="sl-SI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i="1" dirty="0"/>
              <a:t>- </a:t>
            </a:r>
            <a:r>
              <a:rPr lang="sl-SI" i="1" dirty="0" err="1"/>
              <a:t>pcor_method</a:t>
            </a:r>
            <a:r>
              <a:rPr lang="sl-SI" i="1" dirty="0"/>
              <a:t> = "</a:t>
            </a:r>
            <a:r>
              <a:rPr lang="sl-SI" i="1" dirty="0" err="1"/>
              <a:t>pearson</a:t>
            </a:r>
            <a:r>
              <a:rPr lang="sl-SI" i="1" dirty="0"/>
              <a:t>"</a:t>
            </a:r>
            <a:endParaRPr lang="sl-SI" dirty="0"/>
          </a:p>
        </p:txBody>
      </p:sp>
      <p:sp>
        <p:nvSpPr>
          <p:cNvPr id="6" name="Google Shape;3897;p20">
            <a:extLst>
              <a:ext uri="{FF2B5EF4-FFF2-40B4-BE49-F238E27FC236}">
                <a16:creationId xmlns:a16="http://schemas.microsoft.com/office/drawing/2014/main" id="{6EBA96B2-1DB8-0CC7-811B-F95BB7F8650B}"/>
              </a:ext>
            </a:extLst>
          </p:cNvPr>
          <p:cNvSpPr txBox="1">
            <a:spLocks/>
          </p:cNvSpPr>
          <p:nvPr/>
        </p:nvSpPr>
        <p:spPr>
          <a:xfrm>
            <a:off x="4421150" y="1762650"/>
            <a:ext cx="4049750" cy="30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sl-SI" i="1" dirty="0" err="1"/>
              <a:t>monthly</a:t>
            </a:r>
            <a:r>
              <a:rPr lang="en-GB" i="1" dirty="0"/>
              <a:t>_</a:t>
            </a:r>
            <a:r>
              <a:rPr lang="en-GB" i="1" dirty="0" err="1"/>
              <a:t>response_seascorr</a:t>
            </a:r>
            <a:r>
              <a:rPr lang="en-GB" i="1" dirty="0"/>
              <a:t>()</a:t>
            </a:r>
            <a:endParaRPr lang="sl-SI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i="1" dirty="0"/>
              <a:t>- </a:t>
            </a:r>
            <a:r>
              <a:rPr lang="sl-SI" i="1" dirty="0" err="1"/>
              <a:t>env_data_primary</a:t>
            </a:r>
            <a:endParaRPr lang="sl-SI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i="1" dirty="0"/>
              <a:t>- </a:t>
            </a:r>
            <a:r>
              <a:rPr lang="sl-SI" i="1" dirty="0" err="1"/>
              <a:t>env_data</a:t>
            </a:r>
            <a:r>
              <a:rPr lang="sl-SI" i="1" dirty="0"/>
              <a:t> </a:t>
            </a:r>
            <a:r>
              <a:rPr lang="sl-SI" i="1" dirty="0" err="1"/>
              <a:t>control</a:t>
            </a:r>
            <a:endParaRPr lang="sl-SI" i="1" dirty="0"/>
          </a:p>
          <a:p>
            <a:pPr marL="0" indent="0">
              <a:buNone/>
            </a:pPr>
            <a:r>
              <a:rPr lang="sl-SI" i="1" dirty="0"/>
              <a:t>- </a:t>
            </a:r>
            <a:r>
              <a:rPr lang="sl-SI" i="1" dirty="0" err="1"/>
              <a:t>pcor_method</a:t>
            </a:r>
            <a:r>
              <a:rPr lang="sl-SI" i="1" dirty="0"/>
              <a:t> = "</a:t>
            </a:r>
            <a:r>
              <a:rPr lang="sl-SI" i="1" dirty="0" err="1"/>
              <a:t>pearson</a:t>
            </a:r>
            <a:r>
              <a:rPr lang="sl-SI" i="1" dirty="0"/>
              <a:t>"</a:t>
            </a:r>
            <a:endParaRPr lang="sl-SI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sl-SI" dirty="0"/>
          </a:p>
          <a:p>
            <a:pPr marL="0" indent="0">
              <a:buFont typeface="Titillium Web Light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2723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Partial Correlation Coefficient – subset </a:t>
            </a:r>
            <a:r>
              <a:rPr lang="en-US" dirty="0" err="1"/>
              <a:t>analysed</a:t>
            </a:r>
            <a:r>
              <a:rPr lang="en-US" dirty="0"/>
              <a:t> period</a:t>
            </a:r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4" name="Google Shape;3897;p20">
            <a:extLst>
              <a:ext uri="{FF2B5EF4-FFF2-40B4-BE49-F238E27FC236}">
                <a16:creationId xmlns:a16="http://schemas.microsoft.com/office/drawing/2014/main" id="{B842841A-82BE-C732-8662-CEAF4DA158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5108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i="1" dirty="0" err="1"/>
              <a:t>daily_response_seascorr</a:t>
            </a:r>
            <a:r>
              <a:rPr lang="en-US" i="1" dirty="0"/>
              <a:t>()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i="1" dirty="0"/>
              <a:t>- </a:t>
            </a:r>
            <a:r>
              <a:rPr lang="en-US" i="1" dirty="0" err="1"/>
              <a:t>day_interval</a:t>
            </a:r>
            <a:r>
              <a:rPr lang="en-US" i="1" dirty="0"/>
              <a:t>()</a:t>
            </a:r>
            <a:endParaRPr lang="en-US" dirty="0"/>
          </a:p>
        </p:txBody>
      </p:sp>
      <p:sp>
        <p:nvSpPr>
          <p:cNvPr id="6" name="Google Shape;3897;p20">
            <a:extLst>
              <a:ext uri="{FF2B5EF4-FFF2-40B4-BE49-F238E27FC236}">
                <a16:creationId xmlns:a16="http://schemas.microsoft.com/office/drawing/2014/main" id="{6EBA96B2-1DB8-0CC7-811B-F95BB7F8650B}"/>
              </a:ext>
            </a:extLst>
          </p:cNvPr>
          <p:cNvSpPr txBox="1">
            <a:spLocks/>
          </p:cNvSpPr>
          <p:nvPr/>
        </p:nvSpPr>
        <p:spPr>
          <a:xfrm>
            <a:off x="4421150" y="1762650"/>
            <a:ext cx="4049750" cy="30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en-US" i="1" dirty="0" err="1"/>
              <a:t>monthly_response_seascorr</a:t>
            </a:r>
            <a:r>
              <a:rPr lang="en-US" i="1" dirty="0"/>
              <a:t>()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i="1" dirty="0"/>
              <a:t>- </a:t>
            </a:r>
            <a:r>
              <a:rPr lang="en-US" i="1" dirty="0" err="1"/>
              <a:t>month_interval</a:t>
            </a:r>
            <a:r>
              <a:rPr lang="en-US" i="1" dirty="0"/>
              <a:t>()</a:t>
            </a: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sl-SI" dirty="0"/>
          </a:p>
          <a:p>
            <a:pPr marL="0" indent="0">
              <a:buFont typeface="Titillium Web Light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51104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6959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Temporal</a:t>
            </a:r>
            <a:r>
              <a:rPr lang="sl-SI" dirty="0"/>
              <a:t> </a:t>
            </a:r>
            <a:r>
              <a:rPr lang="sl-SI" dirty="0" err="1"/>
              <a:t>stability</a:t>
            </a:r>
            <a:r>
              <a:rPr lang="sl-SI" dirty="0"/>
              <a:t> </a:t>
            </a:r>
            <a:r>
              <a:rPr lang="sl-SI" dirty="0" err="1"/>
              <a:t>of</a:t>
            </a:r>
            <a:r>
              <a:rPr lang="sl-SI" dirty="0"/>
              <a:t> </a:t>
            </a:r>
            <a:r>
              <a:rPr lang="sl-SI" dirty="0" err="1"/>
              <a:t>correlations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43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66230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Standardized Precipitation-Evapotranspiration Index (SPEI) analyses with dendroTools</a:t>
            </a:r>
          </a:p>
        </p:txBody>
      </p:sp>
    </p:spTree>
    <p:extLst>
      <p:ext uri="{BB962C8B-B14F-4D97-AF65-F5344CB8AC3E}">
        <p14:creationId xmlns:p14="http://schemas.microsoft.com/office/powerpoint/2010/main" val="3699623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/>
              <a:t>SPEI</a:t>
            </a:r>
            <a:endParaRPr dirty="0"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SPEI is designed to consider both precipitation and potential evapotranspiration (PET) in determining drought.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SPEI is based on the water balance (WB) which is a simple difference between precipitation and PET.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WB is then integrated into different time scales indicating drought for different periods. 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4447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rTG</a:t>
            </a:r>
            <a:r>
              <a:rPr lang="en-US" dirty="0"/>
              <a:t> R package</a:t>
            </a:r>
          </a:p>
        </p:txBody>
      </p:sp>
      <p:sp>
        <p:nvSpPr>
          <p:cNvPr id="2" name="Google Shape;3836;p13">
            <a:extLst>
              <a:ext uri="{FF2B5EF4-FFF2-40B4-BE49-F238E27FC236}">
                <a16:creationId xmlns:a16="http://schemas.microsoft.com/office/drawing/2014/main" id="{382278ED-ED6B-E80F-C877-5FEA8C6AB283}"/>
              </a:ext>
            </a:extLst>
          </p:cNvPr>
          <p:cNvSpPr txBox="1">
            <a:spLocks/>
          </p:cNvSpPr>
          <p:nvPr/>
        </p:nvSpPr>
        <p:spPr>
          <a:xfrm>
            <a:off x="698500" y="3045925"/>
            <a:ext cx="5396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sz="2800" b="1" dirty="0"/>
              <a:t>Jernej Jevšenak</a:t>
            </a:r>
            <a:endParaRPr lang="sl-SI" sz="2800" b="1" dirty="0"/>
          </a:p>
          <a:p>
            <a:endParaRPr lang="en-US" sz="2000" dirty="0"/>
          </a:p>
          <a:p>
            <a:r>
              <a:rPr lang="en-US" sz="1600" dirty="0"/>
              <a:t>Freising, October 4-6, 2023</a:t>
            </a:r>
          </a:p>
        </p:txBody>
      </p:sp>
    </p:spTree>
    <p:extLst>
      <p:ext uri="{BB962C8B-B14F-4D97-AF65-F5344CB8AC3E}">
        <p14:creationId xmlns:p14="http://schemas.microsoft.com/office/powerpoint/2010/main" val="204289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31A6-6531-C58C-0F84-79E6613A6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16550"/>
            <a:ext cx="4622800" cy="1159800"/>
          </a:xfrm>
        </p:spPr>
        <p:txBody>
          <a:bodyPr/>
          <a:lstStyle/>
          <a:p>
            <a:r>
              <a:rPr lang="sl-SI" dirty="0" err="1"/>
              <a:t>rTG</a:t>
            </a:r>
            <a:r>
              <a:rPr lang="sl-SI" dirty="0"/>
              <a:t> </a:t>
            </a:r>
            <a:r>
              <a:rPr lang="en-US" dirty="0"/>
              <a:t>– radial tree growth R package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58CAA-F20F-81A9-BA6A-70DDB35E4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1735155"/>
            <a:ext cx="4114800" cy="784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 package to assist the analysis in the field of wood formation</a:t>
            </a:r>
            <a:endParaRPr lang="sl-SI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The primary goal is to derive the temporal dynamics of secondary growth (xylem and phloem)</a:t>
            </a:r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D8A2CD5A-AA68-69D8-D3FD-9CBF10060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1" y="56397"/>
            <a:ext cx="3407522" cy="50133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FA5814-E892-4992-FD0A-389C7AE7A2F6}"/>
              </a:ext>
            </a:extLst>
          </p:cNvPr>
          <p:cNvSpPr txBox="1"/>
          <p:nvPr/>
        </p:nvSpPr>
        <p:spPr>
          <a:xfrm>
            <a:off x="7683437" y="3436777"/>
            <a:ext cx="133323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i="1" dirty="0"/>
              <a:t>Photo by Peter Prislan</a:t>
            </a:r>
          </a:p>
        </p:txBody>
      </p:sp>
    </p:spTree>
    <p:extLst>
      <p:ext uri="{BB962C8B-B14F-4D97-AF65-F5344CB8AC3E}">
        <p14:creationId xmlns:p14="http://schemas.microsoft.com/office/powerpoint/2010/main" val="28471020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31A6-6531-C58C-0F84-79E6613A6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16550"/>
            <a:ext cx="5397500" cy="1159800"/>
          </a:xfrm>
        </p:spPr>
        <p:txBody>
          <a:bodyPr/>
          <a:lstStyle/>
          <a:p>
            <a:r>
              <a:rPr lang="en-US" sz="4800" dirty="0"/>
              <a:t>Monitoring of secondary tree growth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58CAA-F20F-81A9-BA6A-70DDB35E4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1735155"/>
            <a:ext cx="4902200" cy="784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Examples on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Quercus </a:t>
            </a:r>
            <a:r>
              <a:rPr lang="en-US" sz="2400" i="1" dirty="0" err="1">
                <a:solidFill>
                  <a:schemeClr val="accent2">
                    <a:lumMod val="75000"/>
                  </a:schemeClr>
                </a:solidFill>
              </a:rPr>
              <a:t>pubescens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, Fagus sylvatica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i="1" dirty="0" err="1">
                <a:solidFill>
                  <a:schemeClr val="accent2">
                    <a:lumMod val="75000"/>
                  </a:schemeClr>
                </a:solidFill>
              </a:rPr>
              <a:t>Picea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i="1" dirty="0" err="1">
                <a:solidFill>
                  <a:schemeClr val="accent2">
                    <a:lumMod val="75000"/>
                  </a:schemeClr>
                </a:solidFill>
              </a:rPr>
              <a:t>abies</a:t>
            </a:r>
            <a:endParaRPr lang="en-GB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 descr="A picture containing wall, indoor, pen, projectile&#10;&#10;Description automatically generated">
            <a:extLst>
              <a:ext uri="{FF2B5EF4-FFF2-40B4-BE49-F238E27FC236}">
                <a16:creationId xmlns:a16="http://schemas.microsoft.com/office/drawing/2014/main" id="{D3A422B8-D80F-564D-A871-1BA540604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147102"/>
            <a:ext cx="2970680" cy="39609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2F120A-3579-B0F1-D65E-3DC56E01698E}"/>
              </a:ext>
            </a:extLst>
          </p:cNvPr>
          <p:cNvSpPr txBox="1"/>
          <p:nvPr/>
        </p:nvSpPr>
        <p:spPr>
          <a:xfrm>
            <a:off x="5994400" y="4108008"/>
            <a:ext cx="264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900" dirty="0" err="1"/>
              <a:t>Guo</a:t>
            </a:r>
            <a:r>
              <a:rPr lang="sl-SI" sz="900" dirty="0"/>
              <a:t> et </a:t>
            </a:r>
            <a:r>
              <a:rPr lang="sl-SI" sz="900" dirty="0" err="1"/>
              <a:t>al</a:t>
            </a:r>
            <a:r>
              <a:rPr lang="sl-SI" sz="900" dirty="0"/>
              <a:t>., 2017 (</a:t>
            </a:r>
            <a:r>
              <a:rPr lang="en-GB" sz="900" dirty="0"/>
              <a:t>DOI: </a:t>
            </a:r>
            <a:r>
              <a:rPr lang="en-GB" sz="900" dirty="0">
                <a:hlinkClick r:id="rId3"/>
              </a:rPr>
              <a:t>10.17521/cjpe.2017.0009</a:t>
            </a:r>
            <a:r>
              <a:rPr lang="sl-SI" sz="900" dirty="0"/>
              <a:t>)</a:t>
            </a:r>
            <a:endParaRPr lang="en-US" sz="9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22C5C4-8098-38E2-6E1F-8E4214997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0" y="2578760"/>
            <a:ext cx="5771030" cy="251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64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31A6-6531-C58C-0F84-79E6613A6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16550"/>
            <a:ext cx="4622800" cy="1159800"/>
          </a:xfrm>
        </p:spPr>
        <p:txBody>
          <a:bodyPr/>
          <a:lstStyle/>
          <a:p>
            <a:r>
              <a:rPr lang="sl-SI" dirty="0" err="1"/>
              <a:t>rTG</a:t>
            </a:r>
            <a:r>
              <a:rPr lang="sl-SI" dirty="0"/>
              <a:t> </a:t>
            </a:r>
            <a:r>
              <a:rPr lang="en-US" dirty="0"/>
              <a:t>– radial tree growth R package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58CAA-F20F-81A9-BA6A-70DDB35E4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000" y="1735155"/>
            <a:ext cx="5835650" cy="784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Sampling did not capture the onset and cessation of cambium activity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Radial growth around the circumference is usually heterogeneous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Estimations should include winter cambium dormancy prior to growth reactivation in spring, and after the cambial cessation in late summer.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The derived function is expected to be strictly monotone, with constant values prior to and after the end of cambial cell production.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The same function should be flexible enough to appropriately capture the bimodal xylem growth often observed in Mediterranean climates.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D1D0F93-4C0E-21A5-19A0-6C2248057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80349"/>
            <a:ext cx="3120087" cy="499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886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31A6-6531-C58C-0F84-79E6613A6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16550"/>
            <a:ext cx="4622800" cy="1159800"/>
          </a:xfrm>
        </p:spPr>
        <p:txBody>
          <a:bodyPr/>
          <a:lstStyle/>
          <a:p>
            <a:r>
              <a:rPr lang="sl-SI" dirty="0" err="1"/>
              <a:t>rTG</a:t>
            </a:r>
            <a:r>
              <a:rPr lang="sl-SI" dirty="0"/>
              <a:t> </a:t>
            </a:r>
            <a:r>
              <a:rPr lang="en-US" dirty="0"/>
              <a:t>– radial tree growth R package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58CAA-F20F-81A9-BA6A-70DDB35E4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000" y="1735155"/>
            <a:ext cx="5835650" cy="784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Sampling did not capture the onset and cessation of cambium activity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Radial growth around the circumference is usually heterogeneous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Estimations should include winter cambium dormancy prior to growth reactivation in spring, and after the cambial cessation in late summer.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The derived function is expected to be strictly monotone, with constant values prior to and after the end of cambial cell production.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The same function should be flexible enough to appropriately capture the bimodal xylem growth often observed in Mediterranean climates.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F928140-5722-689F-D049-BD417EA7F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61085"/>
            <a:ext cx="3130550" cy="50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04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0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72035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b="1" i="1" dirty="0" err="1"/>
              <a:t>daily_response</a:t>
            </a:r>
            <a:r>
              <a:rPr lang="sl-SI" b="1" i="1" dirty="0"/>
              <a:t>()</a:t>
            </a:r>
            <a:endParaRPr b="1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</a:t>
            </a:r>
            <a:r>
              <a:rPr lang="en-US" dirty="0"/>
              <a:t> </a:t>
            </a:r>
            <a:r>
              <a:rPr lang="en-US" dirty="0" err="1"/>
              <a:t>env_data</a:t>
            </a:r>
            <a:r>
              <a:rPr lang="en-US" dirty="0"/>
              <a:t> </a:t>
            </a:r>
            <a:r>
              <a:rPr lang="sl-SI" dirty="0"/>
              <a:t>{366 </a:t>
            </a:r>
            <a:r>
              <a:rPr lang="sl-SI" dirty="0" err="1"/>
              <a:t>days</a:t>
            </a:r>
            <a:r>
              <a:rPr lang="sl-SI" dirty="0"/>
              <a:t> X n </a:t>
            </a:r>
            <a:r>
              <a:rPr lang="sl-SI" dirty="0" err="1"/>
              <a:t>years</a:t>
            </a:r>
            <a:r>
              <a:rPr lang="sl-SI" dirty="0"/>
              <a:t>}</a:t>
            </a:r>
            <a:endParaRPr dirty="0"/>
          </a:p>
        </p:txBody>
      </p:sp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718300" y="293850"/>
            <a:ext cx="7003300" cy="1302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The</a:t>
            </a:r>
            <a:r>
              <a:rPr lang="sl-SI" dirty="0"/>
              <a:t> </a:t>
            </a:r>
            <a:r>
              <a:rPr lang="sl-SI" dirty="0" err="1"/>
              <a:t>correlation</a:t>
            </a:r>
            <a:r>
              <a:rPr lang="sl-SI" dirty="0"/>
              <a:t> </a:t>
            </a:r>
            <a:r>
              <a:rPr lang="sl-SI" dirty="0" err="1"/>
              <a:t>analyses</a:t>
            </a:r>
            <a:r>
              <a:rPr lang="sl-SI" dirty="0"/>
              <a:t> </a:t>
            </a:r>
            <a:r>
              <a:rPr lang="sl-SI" dirty="0" err="1"/>
              <a:t>with</a:t>
            </a:r>
            <a:r>
              <a:rPr lang="sl-SI" dirty="0"/>
              <a:t> </a:t>
            </a:r>
            <a:r>
              <a:rPr lang="sl-SI" dirty="0" err="1"/>
              <a:t>the</a:t>
            </a:r>
            <a:r>
              <a:rPr lang="sl-SI" dirty="0"/>
              <a:t> dendroTools – </a:t>
            </a:r>
            <a:r>
              <a:rPr lang="sl-SI" dirty="0" err="1"/>
              <a:t>key</a:t>
            </a:r>
            <a:r>
              <a:rPr lang="sl-SI" dirty="0"/>
              <a:t> </a:t>
            </a:r>
            <a:r>
              <a:rPr lang="sl-SI" dirty="0" err="1"/>
              <a:t>arguments</a:t>
            </a:r>
            <a:endParaRPr dirty="0"/>
          </a:p>
        </p:txBody>
      </p:sp>
      <p:sp>
        <p:nvSpPr>
          <p:cNvPr id="3899" name="Google Shape;3899;p20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b="1" i="1" dirty="0" err="1"/>
              <a:t>monthly_response</a:t>
            </a:r>
            <a:r>
              <a:rPr lang="sl-SI" b="1" i="1" dirty="0"/>
              <a:t>()</a:t>
            </a:r>
            <a:endParaRPr b="1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en-US" dirty="0" err="1"/>
              <a:t>env_data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169F1-B8C4-8647-E52B-667AC3B83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1034"/>
            <a:ext cx="4734630" cy="2436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756AF6-8127-45A5-EE68-C5E318B96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169" y="2601335"/>
            <a:ext cx="791116" cy="246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713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31A6-6531-C58C-0F84-79E6613A6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400" y="211750"/>
            <a:ext cx="8185150" cy="1159800"/>
          </a:xfrm>
        </p:spPr>
        <p:txBody>
          <a:bodyPr/>
          <a:lstStyle/>
          <a:p>
            <a:r>
              <a:rPr lang="en-US" sz="3600" dirty="0"/>
              <a:t>The most common methods for deriving the temporal dynamics of secondary tree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58CAA-F20F-81A9-BA6A-70DDB35E4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000" y="1735155"/>
            <a:ext cx="6426200" cy="784800"/>
          </a:xfrm>
        </p:spPr>
        <p:txBody>
          <a:bodyPr/>
          <a:lstStyle/>
          <a:p>
            <a:pPr marL="76200" indent="0"/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Gompertz function</a:t>
            </a:r>
            <a:endParaRPr lang="sl-SI" sz="16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one of the most used sigmoid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a common approach for modelling xylem and phloem 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disadvantage is the need to select initial parameters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it often exhibits convergence problems when observations are highly variable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it is less suitable for the modelling of phloem growth due to the high growth rates at the beginning of the growing season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unable to model bimodal growth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parameters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a - represents asymptote or ultimate limiting value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b - represents displacement on the x axis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k - growth constant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4604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31A6-6531-C58C-0F84-79E6613A6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400" y="211750"/>
            <a:ext cx="8185150" cy="1159800"/>
          </a:xfrm>
        </p:spPr>
        <p:txBody>
          <a:bodyPr/>
          <a:lstStyle/>
          <a:p>
            <a:r>
              <a:rPr lang="en-US" sz="3600" dirty="0"/>
              <a:t>The most common methods for deriving the temporal dynamics of secondary tree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58CAA-F20F-81A9-BA6A-70DDB35E4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000" y="1735155"/>
            <a:ext cx="6426200" cy="784800"/>
          </a:xfrm>
        </p:spPr>
        <p:txBody>
          <a:bodyPr/>
          <a:lstStyle/>
          <a:p>
            <a:pPr marL="76200" indent="0"/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Gompertz function</a:t>
            </a:r>
            <a:endParaRPr lang="sl-SI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76200" indent="0"/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General </a:t>
            </a:r>
            <a:r>
              <a:rPr lang="sl-SI" sz="1600" b="1" dirty="0" err="1">
                <a:solidFill>
                  <a:schemeClr val="bg1">
                    <a:lumMod val="50000"/>
                  </a:schemeClr>
                </a:solidFill>
              </a:rPr>
              <a:t>additive</a:t>
            </a:r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l-SI" sz="1600" b="1" dirty="0" err="1">
                <a:solidFill>
                  <a:schemeClr val="bg1">
                    <a:lumMod val="50000"/>
                  </a:schemeClr>
                </a:solidFill>
              </a:rPr>
              <a:t>models</a:t>
            </a:r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sl-SI" sz="1600" b="1" dirty="0" err="1">
                <a:solidFill>
                  <a:schemeClr val="bg1">
                    <a:lumMod val="50000"/>
                  </a:schemeClr>
                </a:solidFill>
              </a:rPr>
              <a:t>GAMs</a:t>
            </a:r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a semi-parametric extension of generalized linear models (GLMs)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more flexible GAMs can better fit wood formation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often fail to meet the desired constant </a:t>
            </a:r>
            <a:r>
              <a:rPr lang="en-GB" sz="1600" dirty="0" err="1">
                <a:solidFill>
                  <a:schemeClr val="bg1">
                    <a:lumMod val="50000"/>
                  </a:schemeClr>
                </a:solidFill>
              </a:rPr>
              <a:t>behavior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 prior to and after the growing season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the final model could exhibit negative increments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the flexibility of GAM is determined by k and </a:t>
            </a:r>
            <a:r>
              <a:rPr lang="en-GB" sz="1600" dirty="0" err="1">
                <a:solidFill>
                  <a:schemeClr val="bg1">
                    <a:lumMod val="50000"/>
                  </a:schemeClr>
                </a:solidFill>
              </a:rPr>
              <a:t>sp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 parameters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k represent the number of basis functions, while </a:t>
            </a:r>
            <a:r>
              <a:rPr lang="en-GB" sz="1600" dirty="0" err="1">
                <a:solidFill>
                  <a:schemeClr val="bg1">
                    <a:lumMod val="50000"/>
                  </a:schemeClr>
                </a:solidFill>
              </a:rPr>
              <a:t>sp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 is smoothing parameter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4051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31A6-6531-C58C-0F84-79E6613A6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400" y="211750"/>
            <a:ext cx="8185150" cy="1159800"/>
          </a:xfrm>
        </p:spPr>
        <p:txBody>
          <a:bodyPr/>
          <a:lstStyle/>
          <a:p>
            <a:r>
              <a:rPr lang="en-US" sz="3600" dirty="0"/>
              <a:t>The most common methods for deriving the temporal dynamics of secondary tree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58CAA-F20F-81A9-BA6A-70DDB35E4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000" y="1735155"/>
            <a:ext cx="6426200" cy="784800"/>
          </a:xfrm>
        </p:spPr>
        <p:txBody>
          <a:bodyPr/>
          <a:lstStyle/>
          <a:p>
            <a:pPr marL="76200" indent="0"/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Gompertz function</a:t>
            </a:r>
            <a:endParaRPr lang="sl-SI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76200" indent="0"/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General </a:t>
            </a:r>
            <a:r>
              <a:rPr lang="sl-SI" sz="1600" b="1" dirty="0" err="1">
                <a:solidFill>
                  <a:schemeClr val="bg1">
                    <a:lumMod val="50000"/>
                  </a:schemeClr>
                </a:solidFill>
              </a:rPr>
              <a:t>additive</a:t>
            </a:r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l-SI" sz="1600" b="1" dirty="0" err="1">
                <a:solidFill>
                  <a:schemeClr val="bg1">
                    <a:lumMod val="50000"/>
                  </a:schemeClr>
                </a:solidFill>
              </a:rPr>
              <a:t>models</a:t>
            </a:r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sl-SI" sz="1600" b="1" dirty="0" err="1">
                <a:solidFill>
                  <a:schemeClr val="bg1">
                    <a:lumMod val="50000"/>
                  </a:schemeClr>
                </a:solidFill>
              </a:rPr>
              <a:t>GAMs</a:t>
            </a:r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a semi-parametric extension of generalized linear models (GLMs)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more flexible GAMs can better fit wood formation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often fail to meet the desired constant </a:t>
            </a:r>
            <a:r>
              <a:rPr lang="en-GB" sz="1600" dirty="0" err="1">
                <a:solidFill>
                  <a:schemeClr val="bg1">
                    <a:lumMod val="50000"/>
                  </a:schemeClr>
                </a:solidFill>
              </a:rPr>
              <a:t>behavior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 prior to and after the growing season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the final model could exhibit negative increments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the flexibility of GAM is determined by k and </a:t>
            </a:r>
            <a:r>
              <a:rPr lang="en-GB" sz="1600" dirty="0" err="1">
                <a:solidFill>
                  <a:schemeClr val="bg1">
                    <a:lumMod val="50000"/>
                  </a:schemeClr>
                </a:solidFill>
              </a:rPr>
              <a:t>sp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 parameters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k represent the number of basis functions, while </a:t>
            </a:r>
            <a:r>
              <a:rPr lang="en-GB" sz="1600" dirty="0" err="1">
                <a:solidFill>
                  <a:schemeClr val="bg1">
                    <a:lumMod val="50000"/>
                  </a:schemeClr>
                </a:solidFill>
              </a:rPr>
              <a:t>sp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 is smoothing parameter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529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31A6-6531-C58C-0F84-79E6613A6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400" y="211750"/>
            <a:ext cx="8185150" cy="1159800"/>
          </a:xfrm>
        </p:spPr>
        <p:txBody>
          <a:bodyPr/>
          <a:lstStyle/>
          <a:p>
            <a:r>
              <a:rPr lang="en-US" sz="3600" dirty="0"/>
              <a:t>The most common methods for deriving the temporal dynamics of secondary tree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58CAA-F20F-81A9-BA6A-70DDB35E4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000" y="1735155"/>
            <a:ext cx="6426200" cy="784800"/>
          </a:xfrm>
        </p:spPr>
        <p:txBody>
          <a:bodyPr/>
          <a:lstStyle/>
          <a:p>
            <a:pPr marL="76200" indent="0"/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Gompertz function</a:t>
            </a:r>
            <a:endParaRPr lang="sl-SI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76200" indent="0"/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General </a:t>
            </a:r>
            <a:r>
              <a:rPr lang="sl-SI" sz="1600" b="1" dirty="0" err="1">
                <a:solidFill>
                  <a:schemeClr val="bg1">
                    <a:lumMod val="50000"/>
                  </a:schemeClr>
                </a:solidFill>
              </a:rPr>
              <a:t>additive</a:t>
            </a:r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l-SI" sz="1600" b="1" dirty="0" err="1">
                <a:solidFill>
                  <a:schemeClr val="bg1">
                    <a:lumMod val="50000"/>
                  </a:schemeClr>
                </a:solidFill>
              </a:rPr>
              <a:t>models</a:t>
            </a:r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sl-SI" sz="1600" b="1" dirty="0" err="1">
                <a:solidFill>
                  <a:schemeClr val="bg1">
                    <a:lumMod val="50000"/>
                  </a:schemeClr>
                </a:solidFill>
              </a:rPr>
              <a:t>GAMs</a:t>
            </a:r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76200" indent="0"/>
            <a:r>
              <a:rPr lang="sl-SI" sz="1600" b="1" dirty="0" err="1">
                <a:solidFill>
                  <a:schemeClr val="bg1">
                    <a:lumMod val="50000"/>
                  </a:schemeClr>
                </a:solidFill>
              </a:rPr>
              <a:t>Artificial</a:t>
            </a:r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l-SI" sz="1600" b="1" dirty="0" err="1">
                <a:solidFill>
                  <a:schemeClr val="bg1">
                    <a:lumMod val="50000"/>
                  </a:schemeClr>
                </a:solidFill>
              </a:rPr>
              <a:t>Neural</a:t>
            </a:r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l-SI" sz="1600" b="1" dirty="0" err="1">
                <a:solidFill>
                  <a:schemeClr val="bg1">
                    <a:lumMod val="50000"/>
                  </a:schemeClr>
                </a:solidFill>
              </a:rPr>
              <a:t>Networks</a:t>
            </a:r>
            <a:r>
              <a:rPr lang="sl-SI" sz="1600" b="1" dirty="0">
                <a:solidFill>
                  <a:schemeClr val="bg1">
                    <a:lumMod val="50000"/>
                  </a:schemeClr>
                </a:solidFill>
              </a:rPr>
              <a:t> (ANN)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Flexible, nonlinear brain-like structures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A multilayer perceptron consists of an input, a hidden, and an output layer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A backpropagation learning algorithm -&gt; a process, where input-output pairs are presented to the network, and weights are adjusted to minimize the error between network output and actual value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ANNs based on Bayesian regularization algorithm (BRNN) prevents overfitting and usually results in a sigmoid-shaped function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The flexibility is determined by the neurons parameter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9587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2182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The</a:t>
            </a:r>
            <a:r>
              <a:rPr lang="sl-SI" dirty="0"/>
              <a:t> </a:t>
            </a:r>
            <a:r>
              <a:rPr lang="sl-SI" dirty="0" err="1"/>
              <a:t>concept</a:t>
            </a:r>
            <a:r>
              <a:rPr lang="sl-SI" dirty="0"/>
              <a:t> </a:t>
            </a:r>
            <a:r>
              <a:rPr lang="sl-SI" dirty="0" err="1"/>
              <a:t>of</a:t>
            </a:r>
            <a:r>
              <a:rPr lang="sl-SI" dirty="0"/>
              <a:t> </a:t>
            </a:r>
            <a:r>
              <a:rPr lang="sl-SI" dirty="0" err="1"/>
              <a:t>overfitting</a:t>
            </a:r>
            <a:endParaRPr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5BFCA8-7DF8-ADFE-C026-7A025E55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30" y="879224"/>
            <a:ext cx="4211169" cy="421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498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2182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/>
              <a:t>rTG</a:t>
            </a:r>
            <a:r>
              <a:rPr lang="en-US" sz="3600" dirty="0"/>
              <a:t> R package</a:t>
            </a:r>
            <a:endParaRPr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0BDAF-211C-73E2-42F3-A24DA1E7496D}"/>
              </a:ext>
            </a:extLst>
          </p:cNvPr>
          <p:cNvSpPr txBox="1">
            <a:spLocks/>
          </p:cNvSpPr>
          <p:nvPr/>
        </p:nvSpPr>
        <p:spPr>
          <a:xfrm>
            <a:off x="640231" y="879225"/>
            <a:ext cx="7068669" cy="526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r>
              <a:rPr lang="en-US" sz="2000" dirty="0"/>
              <a:t>The radial Tree Growth (</a:t>
            </a:r>
            <a:r>
              <a:rPr lang="en-US" sz="2000" dirty="0" err="1"/>
              <a:t>rTG</a:t>
            </a:r>
            <a:r>
              <a:rPr lang="en-US" sz="2000" dirty="0"/>
              <a:t> v1.0.</a:t>
            </a:r>
            <a:r>
              <a:rPr lang="sl-SI" sz="2000" dirty="0"/>
              <a:t>1</a:t>
            </a:r>
            <a:r>
              <a:rPr lang="en-US" sz="2000" dirty="0"/>
              <a:t>) R package was developed for deriving temporal dynamics of secondary tree growth, obtained from seasonal xylem and phloem widths or cell numbers. </a:t>
            </a:r>
          </a:p>
          <a:p>
            <a:r>
              <a:rPr lang="en-US" sz="2000" dirty="0"/>
              <a:t>Freely available under the GPL 3.0 license from CRAN </a:t>
            </a:r>
          </a:p>
          <a:p>
            <a:r>
              <a:rPr lang="en-US" sz="2000" dirty="0"/>
              <a:t>Can be installed using the standard command &gt;</a:t>
            </a:r>
            <a:r>
              <a:rPr lang="en-US" sz="2000" dirty="0" err="1"/>
              <a:t>install.packages</a:t>
            </a:r>
            <a:r>
              <a:rPr lang="en-US" sz="2000" dirty="0"/>
              <a:t>("</a:t>
            </a:r>
            <a:r>
              <a:rPr lang="en-US" sz="2000" dirty="0" err="1"/>
              <a:t>rTG</a:t>
            </a:r>
            <a:r>
              <a:rPr lang="en-US" sz="2000" dirty="0"/>
              <a:t>")</a:t>
            </a:r>
            <a:r>
              <a:rPr lang="sl-SI" sz="2000" dirty="0"/>
              <a:t> </a:t>
            </a:r>
            <a:r>
              <a:rPr lang="en-US" sz="2000" dirty="0"/>
              <a:t>&gt;</a:t>
            </a:r>
            <a:r>
              <a:rPr lang="en-US" sz="2000" dirty="0" err="1"/>
              <a:t>install_github</a:t>
            </a:r>
            <a:r>
              <a:rPr lang="en-US" sz="2000" dirty="0"/>
              <a:t>("</a:t>
            </a:r>
            <a:r>
              <a:rPr lang="en-US" sz="2000" dirty="0" err="1"/>
              <a:t>jernejjevsenak</a:t>
            </a:r>
            <a:r>
              <a:rPr lang="en-US" sz="2000" dirty="0"/>
              <a:t>/</a:t>
            </a:r>
            <a:r>
              <a:rPr lang="en-US" sz="2000" dirty="0" err="1"/>
              <a:t>rTG</a:t>
            </a:r>
            <a:r>
              <a:rPr lang="en-US" sz="2000" dirty="0"/>
              <a:t>") </a:t>
            </a:r>
          </a:p>
          <a:p>
            <a:r>
              <a:rPr lang="en-US" sz="2000" dirty="0"/>
              <a:t>Based on the core function </a:t>
            </a:r>
            <a:r>
              <a:rPr lang="en-US" sz="2000" dirty="0" err="1"/>
              <a:t>XPSgrowth</a:t>
            </a:r>
            <a:r>
              <a:rPr lang="en-US" sz="2000" dirty="0"/>
              <a:t>() and two generic S3 functions, i.e. plot() and summary()</a:t>
            </a:r>
          </a:p>
        </p:txBody>
      </p:sp>
    </p:spTree>
    <p:extLst>
      <p:ext uri="{BB962C8B-B14F-4D97-AF65-F5344CB8AC3E}">
        <p14:creationId xmlns:p14="http://schemas.microsoft.com/office/powerpoint/2010/main" val="7639703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A01773-D651-0CEE-1219-CCF68C390B04}"/>
              </a:ext>
            </a:extLst>
          </p:cNvPr>
          <p:cNvSpPr/>
          <p:nvPr/>
        </p:nvSpPr>
        <p:spPr>
          <a:xfrm>
            <a:off x="3838575" y="1847850"/>
            <a:ext cx="5102225" cy="2872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2182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The </a:t>
            </a:r>
            <a:r>
              <a:rPr lang="en-US" sz="3600" i="1" dirty="0" err="1"/>
              <a:t>XPSgrowth</a:t>
            </a:r>
            <a:r>
              <a:rPr lang="en-US" sz="3600" i="1" dirty="0"/>
              <a:t>() </a:t>
            </a:r>
            <a:r>
              <a:rPr lang="en-US" sz="3600" dirty="0"/>
              <a:t>function </a:t>
            </a:r>
            <a:endParaRPr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5208E9-02AA-D23F-B871-7D39B744C095}"/>
              </a:ext>
            </a:extLst>
          </p:cNvPr>
          <p:cNvSpPr txBox="1">
            <a:spLocks/>
          </p:cNvSpPr>
          <p:nvPr/>
        </p:nvSpPr>
        <p:spPr>
          <a:xfrm>
            <a:off x="640231" y="1055010"/>
            <a:ext cx="6761100" cy="104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r>
              <a:rPr lang="en-US" sz="1600" dirty="0"/>
              <a:t>Can be used to compare and select fitting methods on xylem or phloem formation data to describe the temporal dynamics of secondary growth</a:t>
            </a:r>
          </a:p>
          <a:p>
            <a:r>
              <a:rPr lang="en-US" sz="1600" b="1" dirty="0"/>
              <a:t>Input data </a:t>
            </a:r>
          </a:p>
          <a:p>
            <a:pPr marL="0" indent="0">
              <a:buFont typeface="Titillium Web Light"/>
              <a:buNone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6D2B4-5E30-9A28-4427-7DF0B8E6BAC9}"/>
              </a:ext>
            </a:extLst>
          </p:cNvPr>
          <p:cNvSpPr txBox="1"/>
          <p:nvPr/>
        </p:nvSpPr>
        <p:spPr>
          <a:xfrm>
            <a:off x="1068563" y="1995996"/>
            <a:ext cx="27700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sl-SI" dirty="0">
                <a:solidFill>
                  <a:schemeClr val="accent4"/>
                </a:solidFill>
                <a:latin typeface="Titillium Web Light" panose="00000400000000000000" pitchFamily="2" charset="-18"/>
              </a:rPr>
              <a:t>A) </a:t>
            </a:r>
            <a:r>
              <a:rPr lang="en-GB" b="1" i="1" dirty="0" err="1">
                <a:solidFill>
                  <a:schemeClr val="accent4"/>
                </a:solidFill>
                <a:latin typeface="Titillium Web Light" panose="00000400000000000000" pitchFamily="2" charset="-18"/>
              </a:rPr>
              <a:t>data_trees</a:t>
            </a:r>
            <a:r>
              <a:rPr lang="en-GB" b="1" i="1" dirty="0">
                <a:solidFill>
                  <a:schemeClr val="accent4"/>
                </a:solidFill>
                <a:latin typeface="Titillium Web Light" panose="00000400000000000000" pitchFamily="2" charset="-18"/>
              </a:rPr>
              <a:t> </a:t>
            </a:r>
            <a:r>
              <a:rPr lang="en-GB" dirty="0">
                <a:solidFill>
                  <a:schemeClr val="accent4"/>
                </a:solidFill>
                <a:latin typeface="Titillium Web Light" panose="00000400000000000000" pitchFamily="2" charset="-18"/>
              </a:rPr>
              <a:t>with selected ID variables and two additional variables: "DOY" represents day of a year, and "Width" is the target variable, which usually represents the number of radial cells (conifers) or radial width in µm (broadleaves). The "Sample" variable is optional. </a:t>
            </a:r>
            <a:endParaRPr lang="en-US" dirty="0">
              <a:solidFill>
                <a:schemeClr val="accent4"/>
              </a:solidFill>
              <a:latin typeface="Titillium Web Light" panose="00000400000000000000" pitchFamily="2" charset="-1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06110-3785-C850-7C60-3AFEEABFF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107" y="1995996"/>
            <a:ext cx="4915802" cy="255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563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A01773-D651-0CEE-1219-CCF68C390B04}"/>
              </a:ext>
            </a:extLst>
          </p:cNvPr>
          <p:cNvSpPr/>
          <p:nvPr/>
        </p:nvSpPr>
        <p:spPr>
          <a:xfrm>
            <a:off x="3883025" y="2571750"/>
            <a:ext cx="5102225" cy="2501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2182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The </a:t>
            </a:r>
            <a:r>
              <a:rPr lang="en-US" sz="3600" i="1" dirty="0" err="1"/>
              <a:t>XPSgrowth</a:t>
            </a:r>
            <a:r>
              <a:rPr lang="en-US" sz="3600" i="1" dirty="0"/>
              <a:t>() </a:t>
            </a:r>
            <a:r>
              <a:rPr lang="en-US" sz="3600" dirty="0"/>
              <a:t>function </a:t>
            </a:r>
            <a:endParaRPr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5208E9-02AA-D23F-B871-7D39B744C095}"/>
              </a:ext>
            </a:extLst>
          </p:cNvPr>
          <p:cNvSpPr txBox="1">
            <a:spLocks/>
          </p:cNvSpPr>
          <p:nvPr/>
        </p:nvSpPr>
        <p:spPr>
          <a:xfrm>
            <a:off x="640231" y="1055010"/>
            <a:ext cx="6761100" cy="104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r>
              <a:rPr lang="en-US" sz="1600" dirty="0"/>
              <a:t>Can be used to compare and select fitting methods on xylem or phloem formation data to describe the temporal dynamics of secondary growth</a:t>
            </a:r>
          </a:p>
          <a:p>
            <a:r>
              <a:rPr lang="en-US" sz="1600" b="1" dirty="0"/>
              <a:t>Input data </a:t>
            </a:r>
          </a:p>
          <a:p>
            <a:pPr marL="0" indent="0">
              <a:buFont typeface="Titillium Web Light"/>
              <a:buNone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6D2B4-5E30-9A28-4427-7DF0B8E6BAC9}"/>
              </a:ext>
            </a:extLst>
          </p:cNvPr>
          <p:cNvSpPr txBox="1"/>
          <p:nvPr/>
        </p:nvSpPr>
        <p:spPr>
          <a:xfrm>
            <a:off x="1068562" y="1995996"/>
            <a:ext cx="62148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sl-SI" dirty="0">
                <a:solidFill>
                  <a:schemeClr val="accent4"/>
                </a:solidFill>
                <a:latin typeface="Titillium Web Light" panose="00000400000000000000" pitchFamily="2" charset="-18"/>
              </a:rPr>
              <a:t>B) </a:t>
            </a:r>
            <a:r>
              <a:rPr lang="en-GB" dirty="0">
                <a:solidFill>
                  <a:schemeClr val="accent4"/>
                </a:solidFill>
                <a:latin typeface="Titillium Web Light" panose="00000400000000000000" pitchFamily="2" charset="-18"/>
              </a:rPr>
              <a:t>data frame </a:t>
            </a:r>
            <a:r>
              <a:rPr lang="en-GB" b="1" dirty="0">
                <a:solidFill>
                  <a:schemeClr val="accent4"/>
                </a:solidFill>
                <a:latin typeface="Titillium Web Light" panose="00000400000000000000" pitchFamily="2" charset="-18"/>
              </a:rPr>
              <a:t>parameters</a:t>
            </a:r>
            <a:r>
              <a:rPr lang="en-GB" dirty="0">
                <a:solidFill>
                  <a:schemeClr val="accent4"/>
                </a:solidFill>
                <a:latin typeface="Titillium Web Light" panose="00000400000000000000" pitchFamily="2" charset="-18"/>
              </a:rPr>
              <a:t> consist of selected ID variables and specified parameter values for the considered fitting methods</a:t>
            </a:r>
            <a:endParaRPr lang="en-US" dirty="0">
              <a:solidFill>
                <a:schemeClr val="accent4"/>
              </a:solidFill>
              <a:latin typeface="Titillium Web Light" panose="00000400000000000000" pitchFamily="2" charset="-1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37127-5CD1-6906-0D22-1CED0CB18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034" y="2616200"/>
            <a:ext cx="6335815" cy="241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456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2182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The </a:t>
            </a:r>
            <a:r>
              <a:rPr lang="en-US" sz="3600" i="1" dirty="0" err="1"/>
              <a:t>XPSgrowth</a:t>
            </a:r>
            <a:r>
              <a:rPr lang="en-US" sz="3600" i="1" dirty="0"/>
              <a:t>() </a:t>
            </a:r>
            <a:r>
              <a:rPr lang="en-US" sz="3600" dirty="0"/>
              <a:t>function </a:t>
            </a:r>
            <a:endParaRPr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5208E9-02AA-D23F-B871-7D39B744C095}"/>
              </a:ext>
            </a:extLst>
          </p:cNvPr>
          <p:cNvSpPr txBox="1">
            <a:spLocks/>
          </p:cNvSpPr>
          <p:nvPr/>
        </p:nvSpPr>
        <p:spPr>
          <a:xfrm>
            <a:off x="640231" y="1055010"/>
            <a:ext cx="6761100" cy="371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None/>
            </a:pPr>
            <a:r>
              <a:rPr lang="en-US" sz="1600" b="1" dirty="0"/>
              <a:t>Key parameters</a:t>
            </a:r>
          </a:p>
          <a:p>
            <a:r>
              <a:rPr lang="sl-SI" sz="1600" b="1" i="1" dirty="0"/>
              <a:t>d</a:t>
            </a:r>
            <a:r>
              <a:rPr lang="en-GB" sz="1600" b="1" i="1" dirty="0" err="1"/>
              <a:t>ata_trees</a:t>
            </a:r>
            <a:r>
              <a:rPr lang="en-GB" sz="1600" b="1" i="1" dirty="0"/>
              <a:t> </a:t>
            </a:r>
            <a:r>
              <a:rPr lang="sl-SI" sz="1600" dirty="0" err="1"/>
              <a:t>and</a:t>
            </a:r>
            <a:r>
              <a:rPr lang="sl-SI" sz="1600" dirty="0"/>
              <a:t> </a:t>
            </a:r>
            <a:r>
              <a:rPr lang="en-GB" sz="1600" b="1" i="1" dirty="0"/>
              <a:t>parameters</a:t>
            </a:r>
            <a:r>
              <a:rPr lang="en-GB" sz="1600" dirty="0"/>
              <a:t> a</a:t>
            </a:r>
            <a:r>
              <a:rPr lang="sl-SI" sz="1600" dirty="0"/>
              <a:t>re </a:t>
            </a:r>
            <a:r>
              <a:rPr lang="sl-SI" sz="1600" dirty="0" err="1"/>
              <a:t>input</a:t>
            </a:r>
            <a:r>
              <a:rPr lang="en-GB" sz="1600" dirty="0"/>
              <a:t> data </a:t>
            </a:r>
            <a:endParaRPr lang="sl-SI" sz="1600" dirty="0"/>
          </a:p>
          <a:p>
            <a:r>
              <a:rPr lang="en-GB" sz="1600" b="1" i="1" dirty="0" err="1"/>
              <a:t>search_initial_gom</a:t>
            </a:r>
            <a:r>
              <a:rPr lang="en-GB" sz="1600" b="1" i="1" dirty="0"/>
              <a:t> </a:t>
            </a:r>
            <a:r>
              <a:rPr lang="en-GB" sz="1600" dirty="0"/>
              <a:t>logical, should the algorithm to search initial</a:t>
            </a:r>
            <a:r>
              <a:rPr lang="sl-SI" sz="1600" dirty="0"/>
              <a:t> </a:t>
            </a:r>
            <a:r>
              <a:rPr lang="en-GB" sz="1600" dirty="0"/>
              <a:t>Gompertz parameters be applied?</a:t>
            </a:r>
          </a:p>
          <a:p>
            <a:r>
              <a:rPr lang="en-GB" sz="1600" b="1" i="1" dirty="0" err="1"/>
              <a:t>fitting_method</a:t>
            </a:r>
            <a:r>
              <a:rPr lang="en-GB" sz="1600" b="1" i="1" dirty="0"/>
              <a:t> </a:t>
            </a:r>
            <a:r>
              <a:rPr lang="en-GB" sz="1600" dirty="0"/>
              <a:t>vector of one or more methods to be compared: "</a:t>
            </a:r>
            <a:r>
              <a:rPr lang="en-GB" sz="1600" dirty="0" err="1"/>
              <a:t>gompertz</a:t>
            </a:r>
            <a:r>
              <a:rPr lang="en-GB" sz="1600" dirty="0"/>
              <a:t>", "gam", "</a:t>
            </a:r>
            <a:r>
              <a:rPr lang="en-GB" sz="1600" dirty="0" err="1"/>
              <a:t>brnn</a:t>
            </a:r>
            <a:r>
              <a:rPr lang="en-GB" sz="1600" dirty="0"/>
              <a:t>"</a:t>
            </a:r>
          </a:p>
          <a:p>
            <a:r>
              <a:rPr lang="en-GB" sz="1600" b="1" i="1" dirty="0" err="1"/>
              <a:t>ID_vars</a:t>
            </a:r>
            <a:r>
              <a:rPr lang="en-GB" sz="1600" b="1" i="1" dirty="0"/>
              <a:t> </a:t>
            </a:r>
            <a:r>
              <a:rPr lang="en-GB" sz="1600" dirty="0"/>
              <a:t>character vector of variables which indicate column names of</a:t>
            </a:r>
            <a:r>
              <a:rPr lang="sl-SI" sz="1600" dirty="0"/>
              <a:t> </a:t>
            </a:r>
            <a:r>
              <a:rPr lang="en-GB" sz="1600" dirty="0"/>
              <a:t>ID variables</a:t>
            </a:r>
            <a:endParaRPr lang="sl-SI" sz="1600" dirty="0"/>
          </a:p>
          <a:p>
            <a:r>
              <a:rPr lang="en-GB" sz="1600" b="1" i="1" dirty="0" err="1"/>
              <a:t>fitted_save</a:t>
            </a:r>
            <a:r>
              <a:rPr lang="en-GB" sz="1600" b="1" i="1" dirty="0"/>
              <a:t> </a:t>
            </a:r>
            <a:r>
              <a:rPr lang="en-GB" sz="1600" dirty="0"/>
              <a:t>logical, should the fitted curves be saved in current</a:t>
            </a:r>
            <a:r>
              <a:rPr lang="sl-SI" sz="1600" dirty="0"/>
              <a:t> </a:t>
            </a:r>
            <a:r>
              <a:rPr lang="en-GB" sz="1600" dirty="0"/>
              <a:t>working directory?</a:t>
            </a:r>
          </a:p>
          <a:p>
            <a:r>
              <a:rPr lang="en-GB" sz="1600" b="1" i="1" dirty="0" err="1"/>
              <a:t>add_zeros</a:t>
            </a:r>
            <a:r>
              <a:rPr lang="en-GB" sz="1600" b="1" i="1" dirty="0"/>
              <a:t> </a:t>
            </a:r>
            <a:r>
              <a:rPr lang="en-GB" sz="1600" dirty="0"/>
              <a:t>logical, should zero observations at the beginning of</a:t>
            </a:r>
            <a:r>
              <a:rPr lang="sl-SI" sz="1600" dirty="0"/>
              <a:t> </a:t>
            </a:r>
            <a:r>
              <a:rPr lang="en-GB" sz="1600" dirty="0"/>
              <a:t>growing season be added?</a:t>
            </a:r>
          </a:p>
          <a:p>
            <a:r>
              <a:rPr lang="en-GB" sz="1600" b="1" i="1" dirty="0" err="1"/>
              <a:t>add_zeros_before</a:t>
            </a:r>
            <a:r>
              <a:rPr lang="en-GB" sz="1600" b="1" i="1" dirty="0"/>
              <a:t> </a:t>
            </a:r>
            <a:r>
              <a:rPr lang="en-GB" sz="1600" dirty="0"/>
              <a:t>if 'min' (character) then zeros will be added prior</a:t>
            </a:r>
            <a:r>
              <a:rPr lang="sl-SI" sz="1600" dirty="0"/>
              <a:t> </a:t>
            </a:r>
            <a:r>
              <a:rPr lang="en-GB" sz="1600" dirty="0"/>
              <a:t>to the first observation in each year. Alternatively, users can specify</a:t>
            </a:r>
            <a:r>
              <a:rPr lang="sl-SI" sz="1600" dirty="0"/>
              <a:t> </a:t>
            </a:r>
            <a:r>
              <a:rPr lang="en-GB" sz="1600" dirty="0"/>
              <a:t>absolute DOY prior which zeros will be added.</a:t>
            </a:r>
          </a:p>
          <a:p>
            <a:r>
              <a:rPr lang="en-GB" sz="1600" b="1" i="1" dirty="0" err="1"/>
              <a:t>post_process</a:t>
            </a:r>
            <a:r>
              <a:rPr lang="en-GB" sz="1600" b="1" i="1" dirty="0"/>
              <a:t> </a:t>
            </a:r>
            <a:r>
              <a:rPr lang="en-GB" sz="1600" dirty="0"/>
              <a:t>logical, should the post-process algorithm be applied?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434336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05600" y="82192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The </a:t>
            </a:r>
            <a:r>
              <a:rPr lang="en-US" sz="3600" i="1" dirty="0" err="1"/>
              <a:t>XPSgrowth</a:t>
            </a:r>
            <a:r>
              <a:rPr lang="en-US" sz="3600" i="1" dirty="0"/>
              <a:t>() </a:t>
            </a:r>
            <a:br>
              <a:rPr lang="sl-SI" sz="3600" i="1" dirty="0"/>
            </a:br>
            <a:r>
              <a:rPr lang="en-US" sz="3600" dirty="0"/>
              <a:t>function </a:t>
            </a:r>
            <a:endParaRPr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5208E9-02AA-D23F-B871-7D39B744C095}"/>
              </a:ext>
            </a:extLst>
          </p:cNvPr>
          <p:cNvSpPr txBox="1">
            <a:spLocks/>
          </p:cNvSpPr>
          <p:nvPr/>
        </p:nvSpPr>
        <p:spPr>
          <a:xfrm>
            <a:off x="640231" y="1841500"/>
            <a:ext cx="3011019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None/>
            </a:pPr>
            <a:r>
              <a:rPr lang="en-GB" sz="1600" b="1" i="1" dirty="0"/>
              <a:t>The effect of adding zeros at the beginning of a growing season and the post-process algorithm</a:t>
            </a:r>
            <a:endParaRPr lang="en-US" sz="1600" dirty="0"/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B00363E4-5692-774A-A5D9-7DC9660531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51" y="76645"/>
            <a:ext cx="4436018" cy="5005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9687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0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43777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b="1" i="1" dirty="0" err="1"/>
              <a:t>daily_response</a:t>
            </a:r>
            <a:r>
              <a:rPr lang="sl-SI" b="1" i="1" dirty="0"/>
              <a:t>()</a:t>
            </a:r>
            <a:endParaRPr b="1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</a:t>
            </a:r>
            <a:r>
              <a:rPr lang="en-US" dirty="0"/>
              <a:t> </a:t>
            </a:r>
            <a:r>
              <a:rPr lang="en-US" dirty="0" err="1"/>
              <a:t>env_data</a:t>
            </a:r>
            <a:r>
              <a:rPr lang="en-US" dirty="0"/>
              <a:t> </a:t>
            </a:r>
            <a:r>
              <a:rPr lang="sl-SI" dirty="0"/>
              <a:t>{366 </a:t>
            </a:r>
            <a:r>
              <a:rPr lang="sl-SI" dirty="0" err="1"/>
              <a:t>days</a:t>
            </a:r>
            <a:r>
              <a:rPr lang="sl-SI" dirty="0"/>
              <a:t> X n </a:t>
            </a:r>
            <a:r>
              <a:rPr lang="sl-SI" dirty="0" err="1"/>
              <a:t>years</a:t>
            </a:r>
            <a:r>
              <a:rPr lang="sl-SI" dirty="0"/>
              <a:t>}</a:t>
            </a:r>
            <a:endParaRPr dirty="0"/>
          </a:p>
        </p:txBody>
      </p:sp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718300" y="293850"/>
            <a:ext cx="7003300" cy="1302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The</a:t>
            </a:r>
            <a:r>
              <a:rPr lang="sl-SI" dirty="0"/>
              <a:t> </a:t>
            </a:r>
            <a:r>
              <a:rPr lang="sl-SI" dirty="0" err="1"/>
              <a:t>correlation</a:t>
            </a:r>
            <a:r>
              <a:rPr lang="sl-SI" dirty="0"/>
              <a:t> </a:t>
            </a:r>
            <a:r>
              <a:rPr lang="sl-SI" dirty="0" err="1"/>
              <a:t>analyses</a:t>
            </a:r>
            <a:r>
              <a:rPr lang="sl-SI" dirty="0"/>
              <a:t> </a:t>
            </a:r>
            <a:r>
              <a:rPr lang="sl-SI" dirty="0" err="1"/>
              <a:t>with</a:t>
            </a:r>
            <a:r>
              <a:rPr lang="sl-SI" dirty="0"/>
              <a:t> </a:t>
            </a:r>
            <a:r>
              <a:rPr lang="sl-SI" dirty="0" err="1"/>
              <a:t>the</a:t>
            </a:r>
            <a:r>
              <a:rPr lang="sl-SI" dirty="0"/>
              <a:t> dendroTools – </a:t>
            </a:r>
            <a:r>
              <a:rPr lang="sl-SI" dirty="0" err="1"/>
              <a:t>key</a:t>
            </a:r>
            <a:r>
              <a:rPr lang="sl-SI" dirty="0"/>
              <a:t> </a:t>
            </a:r>
            <a:r>
              <a:rPr lang="sl-SI" dirty="0" err="1"/>
              <a:t>arguments</a:t>
            </a:r>
            <a:endParaRPr dirty="0"/>
          </a:p>
        </p:txBody>
      </p:sp>
      <p:sp>
        <p:nvSpPr>
          <p:cNvPr id="3899" name="Google Shape;3899;p20"/>
          <p:cNvSpPr txBox="1">
            <a:spLocks noGrp="1"/>
          </p:cNvSpPr>
          <p:nvPr>
            <p:ph type="body" idx="2"/>
          </p:nvPr>
        </p:nvSpPr>
        <p:spPr>
          <a:xfrm>
            <a:off x="4156070" y="1762650"/>
            <a:ext cx="3851279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b="1" i="1" dirty="0" err="1"/>
              <a:t>monthly_response</a:t>
            </a:r>
            <a:r>
              <a:rPr lang="sl-SI" b="1" i="1" dirty="0"/>
              <a:t>()</a:t>
            </a:r>
            <a:endParaRPr b="1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en-US" dirty="0" err="1"/>
              <a:t>env_data</a:t>
            </a:r>
            <a:r>
              <a:rPr lang="sl-SI" dirty="0"/>
              <a:t> {12 </a:t>
            </a:r>
            <a:r>
              <a:rPr lang="sl-SI" dirty="0" err="1"/>
              <a:t>months</a:t>
            </a:r>
            <a:r>
              <a:rPr lang="sl-SI" dirty="0"/>
              <a:t> x N </a:t>
            </a:r>
            <a:r>
              <a:rPr lang="sl-SI" dirty="0" err="1"/>
              <a:t>years</a:t>
            </a:r>
            <a:r>
              <a:rPr lang="sl-SI" dirty="0"/>
              <a:t>}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86DE3-D4D1-B34F-0CF9-55A30B927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950" y="2596378"/>
            <a:ext cx="3439718" cy="2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15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05600" y="82192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The </a:t>
            </a:r>
            <a:r>
              <a:rPr lang="en-US" sz="3600" i="1" dirty="0" err="1"/>
              <a:t>XPSgrowth</a:t>
            </a:r>
            <a:r>
              <a:rPr lang="en-US" sz="3600" i="1" dirty="0"/>
              <a:t>() </a:t>
            </a:r>
            <a:br>
              <a:rPr lang="sl-SI" sz="3600" i="1" dirty="0"/>
            </a:br>
            <a:r>
              <a:rPr lang="en-US" sz="3600" dirty="0"/>
              <a:t>function </a:t>
            </a:r>
            <a:endParaRPr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5208E9-02AA-D23F-B871-7D39B744C095}"/>
              </a:ext>
            </a:extLst>
          </p:cNvPr>
          <p:cNvSpPr txBox="1">
            <a:spLocks/>
          </p:cNvSpPr>
          <p:nvPr/>
        </p:nvSpPr>
        <p:spPr>
          <a:xfrm>
            <a:off x="640231" y="1841500"/>
            <a:ext cx="8103719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None/>
            </a:pPr>
            <a:r>
              <a:rPr lang="sl-SI" sz="1600" dirty="0" err="1"/>
              <a:t>Example</a:t>
            </a:r>
            <a:r>
              <a:rPr lang="sl-SI" sz="1600" dirty="0"/>
              <a:t> R </a:t>
            </a:r>
            <a:r>
              <a:rPr lang="sl-SI" sz="1600" dirty="0" err="1"/>
              <a:t>code</a:t>
            </a:r>
            <a:endParaRPr lang="sl-SI" sz="1600" dirty="0"/>
          </a:p>
          <a:p>
            <a:pPr marL="0" indent="0">
              <a:buNone/>
            </a:pPr>
            <a:endParaRPr lang="sl-SI" sz="1600" dirty="0"/>
          </a:p>
          <a:p>
            <a:r>
              <a:rPr lang="en-US" sz="1200" dirty="0">
                <a:latin typeface="Consolas" panose="020B0609020204030204" pitchFamily="49" charset="0"/>
              </a:rPr>
              <a:t>&gt; library(</a:t>
            </a:r>
            <a:r>
              <a:rPr lang="en-US" sz="1200" dirty="0" err="1">
                <a:latin typeface="Consolas" panose="020B0609020204030204" pitchFamily="49" charset="0"/>
              </a:rPr>
              <a:t>rTG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&gt; data(parameters); data(</a:t>
            </a:r>
            <a:r>
              <a:rPr lang="en-US" sz="1200" dirty="0" err="1">
                <a:latin typeface="Consolas" panose="020B0609020204030204" pitchFamily="49" charset="0"/>
              </a:rPr>
              <a:t>data_trees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&gt; simulation_1 &lt;- </a:t>
            </a:r>
            <a:r>
              <a:rPr lang="en-US" sz="1200" dirty="0" err="1">
                <a:latin typeface="Consolas" panose="020B0609020204030204" pitchFamily="49" charset="0"/>
              </a:rPr>
              <a:t>XPSgrowth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data_trees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sl-SI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parameters,</a:t>
            </a:r>
          </a:p>
          <a:p>
            <a:r>
              <a:rPr lang="sl-SI" sz="1200" dirty="0">
                <a:latin typeface="Consolas" panose="020B0609020204030204" pitchFamily="49" charset="0"/>
              </a:rPr>
              <a:t>	              </a:t>
            </a:r>
            <a:r>
              <a:rPr lang="en-US" sz="1200" dirty="0" err="1">
                <a:latin typeface="Consolas" panose="020B0609020204030204" pitchFamily="49" charset="0"/>
              </a:rPr>
              <a:t>ID_vars</a:t>
            </a:r>
            <a:r>
              <a:rPr lang="en-US" sz="1200" dirty="0">
                <a:latin typeface="Consolas" panose="020B0609020204030204" pitchFamily="49" charset="0"/>
              </a:rPr>
              <a:t> = c("Species", "Tissue", "Site", "Year",</a:t>
            </a:r>
            <a:r>
              <a:rPr lang="sl-SI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"Tree"),</a:t>
            </a:r>
          </a:p>
          <a:p>
            <a:r>
              <a:rPr lang="sl-SI" sz="1200" dirty="0">
                <a:latin typeface="Consolas" panose="020B0609020204030204" pitchFamily="49" charset="0"/>
              </a:rPr>
              <a:t>                     </a:t>
            </a:r>
            <a:r>
              <a:rPr lang="en-US" sz="1200" dirty="0" err="1">
                <a:latin typeface="Consolas" panose="020B0609020204030204" pitchFamily="49" charset="0"/>
              </a:rPr>
              <a:t>fitting_method</a:t>
            </a:r>
            <a:r>
              <a:rPr lang="en-US" sz="1200" dirty="0">
                <a:latin typeface="Consolas" panose="020B0609020204030204" pitchFamily="49" charset="0"/>
              </a:rPr>
              <a:t> = c("</a:t>
            </a:r>
            <a:r>
              <a:rPr lang="en-US" sz="1200" dirty="0" err="1">
                <a:latin typeface="Consolas" panose="020B0609020204030204" pitchFamily="49" charset="0"/>
              </a:rPr>
              <a:t>brnn</a:t>
            </a:r>
            <a:r>
              <a:rPr lang="en-US" sz="1200" dirty="0">
                <a:latin typeface="Consolas" panose="020B0609020204030204" pitchFamily="49" charset="0"/>
              </a:rPr>
              <a:t>", "gam", "</a:t>
            </a:r>
            <a:r>
              <a:rPr lang="en-US" sz="1200" dirty="0" err="1">
                <a:latin typeface="Consolas" panose="020B0609020204030204" pitchFamily="49" charset="0"/>
              </a:rPr>
              <a:t>gompertz</a:t>
            </a:r>
            <a:r>
              <a:rPr lang="en-US" sz="1200" dirty="0">
                <a:latin typeface="Consolas" panose="020B0609020204030204" pitchFamily="49" charset="0"/>
              </a:rPr>
              <a:t>"),</a:t>
            </a:r>
          </a:p>
          <a:p>
            <a:r>
              <a:rPr lang="sl-SI" sz="1200" dirty="0">
                <a:latin typeface="Consolas" panose="020B0609020204030204" pitchFamily="49" charset="0"/>
              </a:rPr>
              <a:t>                     </a:t>
            </a:r>
            <a:r>
              <a:rPr lang="en-US" sz="1200" dirty="0" err="1">
                <a:latin typeface="Consolas" panose="020B0609020204030204" pitchFamily="49" charset="0"/>
              </a:rPr>
              <a:t>search_initial_gom</a:t>
            </a:r>
            <a:r>
              <a:rPr lang="en-US" sz="1200" dirty="0">
                <a:latin typeface="Consolas" panose="020B0609020204030204" pitchFamily="49" charset="0"/>
              </a:rPr>
              <a:t> = TRUE, </a:t>
            </a:r>
            <a:r>
              <a:rPr lang="en-US" sz="1200" dirty="0" err="1">
                <a:latin typeface="Consolas" panose="020B0609020204030204" pitchFamily="49" charset="0"/>
              </a:rPr>
              <a:t>fitted_save</a:t>
            </a:r>
            <a:r>
              <a:rPr lang="en-US" sz="1200" dirty="0">
                <a:latin typeface="Consolas" panose="020B0609020204030204" pitchFamily="49" charset="0"/>
              </a:rPr>
              <a:t> = TRUE,</a:t>
            </a:r>
          </a:p>
          <a:p>
            <a:r>
              <a:rPr lang="sl-SI" sz="1200" dirty="0">
                <a:latin typeface="Consolas" panose="020B0609020204030204" pitchFamily="49" charset="0"/>
              </a:rPr>
              <a:t>                     </a:t>
            </a:r>
            <a:r>
              <a:rPr lang="en-US" sz="1200" dirty="0" err="1">
                <a:latin typeface="Consolas" panose="020B0609020204030204" pitchFamily="49" charset="0"/>
              </a:rPr>
              <a:t>add_zeros</a:t>
            </a:r>
            <a:r>
              <a:rPr lang="en-US" sz="1200" dirty="0">
                <a:latin typeface="Consolas" panose="020B0609020204030204" pitchFamily="49" charset="0"/>
              </a:rPr>
              <a:t> = TRUE, </a:t>
            </a:r>
            <a:r>
              <a:rPr lang="en-US" sz="1200" dirty="0" err="1">
                <a:latin typeface="Consolas" panose="020B0609020204030204" pitchFamily="49" charset="0"/>
              </a:rPr>
              <a:t>add_zeros_before</a:t>
            </a:r>
            <a:r>
              <a:rPr lang="en-US" sz="1200" dirty="0">
                <a:latin typeface="Consolas" panose="020B0609020204030204" pitchFamily="49" charset="0"/>
              </a:rPr>
              <a:t> = "min",</a:t>
            </a:r>
          </a:p>
          <a:p>
            <a:r>
              <a:rPr lang="sl-SI" sz="1200" dirty="0">
                <a:latin typeface="Consolas" panose="020B0609020204030204" pitchFamily="49" charset="0"/>
              </a:rPr>
              <a:t>                     </a:t>
            </a:r>
            <a:r>
              <a:rPr lang="en-US" sz="1200" dirty="0" err="1">
                <a:latin typeface="Consolas" panose="020B0609020204030204" pitchFamily="49" charset="0"/>
              </a:rPr>
              <a:t>post_process</a:t>
            </a:r>
            <a:r>
              <a:rPr lang="en-US" sz="1200" dirty="0">
                <a:latin typeface="Consolas" panose="020B0609020204030204" pitchFamily="49" charset="0"/>
              </a:rPr>
              <a:t> = TRUE)</a:t>
            </a:r>
            <a:endParaRPr lang="sl-SI" sz="1200" dirty="0"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&gt; plot(simulation_1)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&gt; summary (simulation_1)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197394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D022EC-C97D-10A5-FBDD-255FEFC24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60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6959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Exercises</a:t>
            </a:r>
            <a:r>
              <a:rPr lang="sl-SI" dirty="0"/>
              <a:t> </a:t>
            </a:r>
            <a:r>
              <a:rPr lang="sl-SI" dirty="0" err="1"/>
              <a:t>wtih</a:t>
            </a:r>
            <a:r>
              <a:rPr lang="sl-SI" dirty="0"/>
              <a:t> </a:t>
            </a:r>
            <a:r>
              <a:rPr lang="sl-SI" dirty="0" err="1"/>
              <a:t>the</a:t>
            </a:r>
            <a:r>
              <a:rPr lang="sl-SI" dirty="0"/>
              <a:t> </a:t>
            </a:r>
            <a:r>
              <a:rPr lang="sl-SI" dirty="0" err="1"/>
              <a:t>rTG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6368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AB8357-E7F5-7CF9-D96F-0482AF8C7916}"/>
              </a:ext>
            </a:extLst>
          </p:cNvPr>
          <p:cNvSpPr/>
          <p:nvPr/>
        </p:nvSpPr>
        <p:spPr>
          <a:xfrm>
            <a:off x="4025900" y="88900"/>
            <a:ext cx="5048250" cy="4449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457200" y="605450"/>
            <a:ext cx="3752850" cy="21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The </a:t>
            </a:r>
            <a:r>
              <a:rPr lang="en-US" sz="4000" i="1" dirty="0" err="1"/>
              <a:t>XPSgrowth</a:t>
            </a:r>
            <a:r>
              <a:rPr lang="en-US" sz="4000" i="1" dirty="0"/>
              <a:t>() </a:t>
            </a:r>
            <a:r>
              <a:rPr lang="sl-SI" sz="4000" i="1" dirty="0"/>
              <a:t> </a:t>
            </a:r>
            <a:r>
              <a:rPr lang="en-US" sz="4000" dirty="0"/>
              <a:t>applied on dendrometer data</a:t>
            </a: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C7A24829-6D02-526A-9390-382B09089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691" y="118450"/>
            <a:ext cx="4910667" cy="44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7063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9" name="Google Shape;4059;p35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6000" dirty="0" err="1">
                <a:solidFill>
                  <a:srgbClr val="80BFB7"/>
                </a:solidFill>
              </a:rPr>
              <a:t>That‘s</a:t>
            </a:r>
            <a:r>
              <a:rPr lang="sl-SI" sz="6000" dirty="0">
                <a:solidFill>
                  <a:srgbClr val="80BFB7"/>
                </a:solidFill>
              </a:rPr>
              <a:t> </a:t>
            </a:r>
            <a:r>
              <a:rPr lang="sl-SI" sz="6000" dirty="0" err="1">
                <a:solidFill>
                  <a:srgbClr val="80BFB7"/>
                </a:solidFill>
              </a:rPr>
              <a:t>all</a:t>
            </a:r>
            <a:r>
              <a:rPr lang="sl-SI" sz="6000" dirty="0">
                <a:solidFill>
                  <a:srgbClr val="80BFB7"/>
                </a:solidFill>
              </a:rPr>
              <a:t> </a:t>
            </a:r>
            <a:r>
              <a:rPr lang="sl-SI" sz="6000" dirty="0" err="1">
                <a:solidFill>
                  <a:srgbClr val="80BFB7"/>
                </a:solidFill>
              </a:rPr>
              <a:t>folks</a:t>
            </a:r>
            <a:r>
              <a:rPr lang="sl-SI" sz="6000" dirty="0">
                <a:solidFill>
                  <a:srgbClr val="80BFB7"/>
                </a:solidFill>
              </a:rPr>
              <a:t>!</a:t>
            </a:r>
            <a:endParaRPr sz="6000" dirty="0">
              <a:solidFill>
                <a:srgbClr val="80BFB7"/>
              </a:solidFill>
            </a:endParaRPr>
          </a:p>
        </p:txBody>
      </p:sp>
      <p:sp>
        <p:nvSpPr>
          <p:cNvPr id="4060" name="Google Shape;4060;p35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D3EBD5"/>
                </a:solidFill>
                <a:highlight>
                  <a:srgbClr val="01597F"/>
                </a:highlight>
              </a:rPr>
              <a:t>Any questions?</a:t>
            </a:r>
            <a:endParaRPr sz="360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  <p:sp>
        <p:nvSpPr>
          <p:cNvPr id="4061" name="Google Shape;4061;p35"/>
          <p:cNvSpPr txBox="1">
            <a:spLocks noGrp="1"/>
          </p:cNvSpPr>
          <p:nvPr>
            <p:ph type="body" idx="4294967295"/>
          </p:nvPr>
        </p:nvSpPr>
        <p:spPr>
          <a:xfrm>
            <a:off x="685800" y="2769202"/>
            <a:ext cx="4863900" cy="16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3EBD5"/>
                </a:solidFill>
              </a:rPr>
              <a:t>You can find me at:</a:t>
            </a:r>
            <a:r>
              <a:rPr lang="sl-SI" dirty="0">
                <a:solidFill>
                  <a:srgbClr val="D3EBD5"/>
                </a:solidFill>
              </a:rPr>
              <a:t> </a:t>
            </a:r>
            <a:r>
              <a:rPr lang="sl-SI" dirty="0" err="1">
                <a:solidFill>
                  <a:srgbClr val="D3EBD5"/>
                </a:solidFill>
              </a:rPr>
              <a:t>jernej.jevsenak</a:t>
            </a:r>
            <a:r>
              <a:rPr lang="en" dirty="0">
                <a:solidFill>
                  <a:srgbClr val="D3EBD5"/>
                </a:solidFill>
              </a:rPr>
              <a:t>@</a:t>
            </a:r>
            <a:r>
              <a:rPr lang="sl-SI" dirty="0">
                <a:solidFill>
                  <a:srgbClr val="D3EBD5"/>
                </a:solidFill>
              </a:rPr>
              <a:t>gozdis.si</a:t>
            </a:r>
            <a:endParaRPr dirty="0">
              <a:solidFill>
                <a:srgbClr val="D3EBD5"/>
              </a:solidFill>
            </a:endParaRPr>
          </a:p>
        </p:txBody>
      </p:sp>
      <p:sp>
        <p:nvSpPr>
          <p:cNvPr id="4062" name="Google Shape;4062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0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3203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b="1" i="1" dirty="0" err="1"/>
              <a:t>daily_response</a:t>
            </a:r>
            <a:r>
              <a:rPr lang="sl-SI" b="1" i="1" dirty="0"/>
              <a:t>()</a:t>
            </a:r>
            <a:endParaRPr b="1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sl-SI" dirty="0" err="1"/>
              <a:t>response</a:t>
            </a:r>
            <a:endParaRPr lang="sl-SI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</a:t>
            </a:r>
            <a:r>
              <a:rPr lang="en-US" dirty="0"/>
              <a:t> </a:t>
            </a:r>
            <a:r>
              <a:rPr lang="en-US" dirty="0" err="1"/>
              <a:t>env_data</a:t>
            </a:r>
            <a:endParaRPr lang="sl-SI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sl-SI" dirty="0" err="1"/>
              <a:t>method</a:t>
            </a:r>
            <a:r>
              <a:rPr lang="sl-SI" dirty="0"/>
              <a:t> ('</a:t>
            </a:r>
            <a:r>
              <a:rPr lang="sl-SI" dirty="0" err="1"/>
              <a:t>cor</a:t>
            </a:r>
            <a:r>
              <a:rPr lang="sl-SI" dirty="0"/>
              <a:t>' , '</a:t>
            </a:r>
            <a:r>
              <a:rPr lang="sl-SI" dirty="0" err="1"/>
              <a:t>brnn</a:t>
            </a:r>
            <a:r>
              <a:rPr lang="sl-SI" dirty="0"/>
              <a:t>' , '</a:t>
            </a:r>
            <a:r>
              <a:rPr lang="sl-SI" dirty="0" err="1"/>
              <a:t>lm</a:t>
            </a:r>
            <a:r>
              <a:rPr lang="sl-SI" dirty="0"/>
              <a:t>‘)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en-GB" dirty="0" err="1"/>
              <a:t>cor_method</a:t>
            </a:r>
            <a:r>
              <a:rPr lang="en-GB" dirty="0"/>
              <a:t> </a:t>
            </a:r>
            <a:r>
              <a:rPr lang="sl-SI" dirty="0"/>
              <a:t>(</a:t>
            </a:r>
            <a:r>
              <a:rPr lang="en-GB" dirty="0"/>
              <a:t>'</a:t>
            </a:r>
            <a:r>
              <a:rPr lang="sl-SI" dirty="0" err="1"/>
              <a:t>pearson</a:t>
            </a:r>
            <a:r>
              <a:rPr lang="en-GB" dirty="0"/>
              <a:t>'</a:t>
            </a:r>
            <a:r>
              <a:rPr lang="sl-SI" dirty="0"/>
              <a:t>, </a:t>
            </a:r>
            <a:r>
              <a:rPr lang="en-GB" dirty="0"/>
              <a:t>'spearman'</a:t>
            </a:r>
            <a:r>
              <a:rPr lang="sl-SI" dirty="0"/>
              <a:t>,</a:t>
            </a:r>
            <a:r>
              <a:rPr lang="en-GB" dirty="0"/>
              <a:t> '</a:t>
            </a:r>
            <a:r>
              <a:rPr lang="en-GB" dirty="0" err="1"/>
              <a:t>kendall</a:t>
            </a:r>
            <a:r>
              <a:rPr lang="en-GB" dirty="0"/>
              <a:t>‘</a:t>
            </a:r>
            <a:r>
              <a:rPr lang="sl-SI" dirty="0"/>
              <a:t>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sl-SI" dirty="0" err="1"/>
              <a:t>previous_year</a:t>
            </a:r>
            <a:r>
              <a:rPr lang="sl-SI" dirty="0"/>
              <a:t> (TRUE /  FALSE)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sl-SI" dirty="0" err="1"/>
              <a:t>upper_limit</a:t>
            </a:r>
            <a:r>
              <a:rPr lang="sl-SI" dirty="0"/>
              <a:t> / </a:t>
            </a:r>
            <a:r>
              <a:rPr lang="sl-SI" dirty="0" err="1"/>
              <a:t>lower_limit</a:t>
            </a:r>
            <a:endParaRPr lang="sl-SI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sl-SI" dirty="0" err="1"/>
              <a:t>remove_insignificant</a:t>
            </a:r>
            <a:endParaRPr lang="en-GB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718300" y="293850"/>
            <a:ext cx="7003300" cy="1302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The</a:t>
            </a:r>
            <a:r>
              <a:rPr lang="sl-SI" dirty="0"/>
              <a:t> </a:t>
            </a:r>
            <a:r>
              <a:rPr lang="sl-SI" dirty="0" err="1"/>
              <a:t>correlation</a:t>
            </a:r>
            <a:r>
              <a:rPr lang="sl-SI" dirty="0"/>
              <a:t> </a:t>
            </a:r>
            <a:r>
              <a:rPr lang="sl-SI" dirty="0" err="1"/>
              <a:t>analyses</a:t>
            </a:r>
            <a:r>
              <a:rPr lang="sl-SI" dirty="0"/>
              <a:t> </a:t>
            </a:r>
            <a:r>
              <a:rPr lang="sl-SI" dirty="0" err="1"/>
              <a:t>with</a:t>
            </a:r>
            <a:r>
              <a:rPr lang="sl-SI" dirty="0"/>
              <a:t> </a:t>
            </a:r>
            <a:r>
              <a:rPr lang="sl-SI" dirty="0" err="1"/>
              <a:t>the</a:t>
            </a:r>
            <a:r>
              <a:rPr lang="sl-SI" dirty="0"/>
              <a:t> dendroTools – </a:t>
            </a:r>
            <a:r>
              <a:rPr lang="sl-SI" dirty="0" err="1"/>
              <a:t>key</a:t>
            </a:r>
            <a:r>
              <a:rPr lang="sl-SI" dirty="0"/>
              <a:t> </a:t>
            </a:r>
            <a:r>
              <a:rPr lang="sl-SI" dirty="0" err="1"/>
              <a:t>arguments</a:t>
            </a:r>
            <a:endParaRPr dirty="0"/>
          </a:p>
        </p:txBody>
      </p:sp>
      <p:sp>
        <p:nvSpPr>
          <p:cNvPr id="3899" name="Google Shape;3899;p20"/>
          <p:cNvSpPr txBox="1">
            <a:spLocks noGrp="1"/>
          </p:cNvSpPr>
          <p:nvPr>
            <p:ph type="body" idx="2"/>
          </p:nvPr>
        </p:nvSpPr>
        <p:spPr>
          <a:xfrm>
            <a:off x="4156070" y="1762650"/>
            <a:ext cx="3432179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b="1" i="1" dirty="0" err="1"/>
              <a:t>monthly_response</a:t>
            </a:r>
            <a:r>
              <a:rPr lang="sl-SI" b="1" i="1" dirty="0"/>
              <a:t>()</a:t>
            </a:r>
            <a:endParaRPr b="1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sl-SI" dirty="0" err="1"/>
              <a:t>response</a:t>
            </a:r>
            <a:endParaRPr lang="sl-SI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en-US" dirty="0" err="1"/>
              <a:t>env_data</a:t>
            </a:r>
            <a:endParaRPr lang="sl-SI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sl-SI" dirty="0" err="1"/>
              <a:t>method</a:t>
            </a:r>
            <a:r>
              <a:rPr lang="sl-SI" dirty="0"/>
              <a:t> ('</a:t>
            </a:r>
            <a:r>
              <a:rPr lang="sl-SI" dirty="0" err="1"/>
              <a:t>cor</a:t>
            </a:r>
            <a:r>
              <a:rPr lang="sl-SI" dirty="0"/>
              <a:t>' , '</a:t>
            </a:r>
            <a:r>
              <a:rPr lang="sl-SI" dirty="0" err="1"/>
              <a:t>brnn</a:t>
            </a:r>
            <a:r>
              <a:rPr lang="sl-SI" dirty="0"/>
              <a:t>' , '</a:t>
            </a:r>
            <a:r>
              <a:rPr lang="sl-SI" dirty="0" err="1"/>
              <a:t>lm</a:t>
            </a:r>
            <a:r>
              <a:rPr lang="sl-SI" dirty="0"/>
              <a:t>‘)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en-GB" dirty="0" err="1"/>
              <a:t>cor_method</a:t>
            </a:r>
            <a:r>
              <a:rPr lang="en-GB" dirty="0"/>
              <a:t> </a:t>
            </a:r>
            <a:r>
              <a:rPr lang="sl-SI" dirty="0"/>
              <a:t>(</a:t>
            </a:r>
            <a:r>
              <a:rPr lang="en-GB" dirty="0"/>
              <a:t>'</a:t>
            </a:r>
            <a:r>
              <a:rPr lang="sl-SI" dirty="0" err="1"/>
              <a:t>pearson</a:t>
            </a:r>
            <a:r>
              <a:rPr lang="en-GB" dirty="0"/>
              <a:t>'</a:t>
            </a:r>
            <a:r>
              <a:rPr lang="sl-SI" dirty="0"/>
              <a:t>, </a:t>
            </a:r>
            <a:r>
              <a:rPr lang="en-GB" dirty="0"/>
              <a:t>'spearman'</a:t>
            </a:r>
            <a:r>
              <a:rPr lang="sl-SI" dirty="0"/>
              <a:t>,</a:t>
            </a:r>
            <a:r>
              <a:rPr lang="en-GB" dirty="0"/>
              <a:t> '</a:t>
            </a:r>
            <a:r>
              <a:rPr lang="en-GB" dirty="0" err="1"/>
              <a:t>kendall</a:t>
            </a:r>
            <a:r>
              <a:rPr lang="en-GB" dirty="0"/>
              <a:t>'</a:t>
            </a:r>
            <a:r>
              <a:rPr lang="sl-SI" dirty="0"/>
              <a:t>)</a:t>
            </a:r>
          </a:p>
          <a:p>
            <a:pPr marL="0" indent="0">
              <a:buNone/>
            </a:pPr>
            <a:r>
              <a:rPr lang="sl-SI" dirty="0"/>
              <a:t>- </a:t>
            </a:r>
            <a:r>
              <a:rPr lang="sl-SI" dirty="0" err="1"/>
              <a:t>previous_year</a:t>
            </a:r>
            <a:r>
              <a:rPr lang="sl-SI" dirty="0"/>
              <a:t> (TRUE /  FALSE)</a:t>
            </a:r>
          </a:p>
          <a:p>
            <a:pPr marL="0" indent="0">
              <a:buNone/>
            </a:pPr>
            <a:r>
              <a:rPr lang="sl-SI" dirty="0"/>
              <a:t>- </a:t>
            </a:r>
            <a:r>
              <a:rPr lang="sl-SI" dirty="0" err="1"/>
              <a:t>upper_limit</a:t>
            </a:r>
            <a:r>
              <a:rPr lang="sl-SI" dirty="0"/>
              <a:t> / </a:t>
            </a:r>
            <a:r>
              <a:rPr lang="sl-SI" dirty="0" err="1"/>
              <a:t>lower_limit</a:t>
            </a:r>
            <a:endParaRPr lang="sl-SI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sl-SI" dirty="0" err="1"/>
              <a:t>remove_insignificant</a:t>
            </a:r>
            <a:endParaRPr lang="en-GB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5115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0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3203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b="1" i="1" dirty="0" err="1"/>
              <a:t>daily_response</a:t>
            </a:r>
            <a:r>
              <a:rPr lang="sl-SI" b="1" i="1" dirty="0"/>
              <a:t>()</a:t>
            </a:r>
            <a:endParaRPr b="1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sl-SI" dirty="0" err="1"/>
              <a:t>day_interval</a:t>
            </a:r>
            <a:endParaRPr lang="sl-SI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sl-SI" dirty="0" err="1"/>
              <a:t>row_names_subset</a:t>
            </a:r>
            <a:endParaRPr lang="sl-SI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718300" y="293850"/>
            <a:ext cx="7003300" cy="1302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 err="1"/>
              <a:t>The</a:t>
            </a:r>
            <a:r>
              <a:rPr lang="sl-SI" dirty="0"/>
              <a:t> </a:t>
            </a:r>
            <a:r>
              <a:rPr lang="sl-SI" dirty="0" err="1"/>
              <a:t>correlation</a:t>
            </a:r>
            <a:r>
              <a:rPr lang="sl-SI" dirty="0"/>
              <a:t> </a:t>
            </a:r>
            <a:r>
              <a:rPr lang="sl-SI" dirty="0" err="1"/>
              <a:t>analyses</a:t>
            </a:r>
            <a:r>
              <a:rPr lang="sl-SI" dirty="0"/>
              <a:t> </a:t>
            </a:r>
            <a:r>
              <a:rPr lang="sl-SI" dirty="0" err="1"/>
              <a:t>with</a:t>
            </a:r>
            <a:r>
              <a:rPr lang="sl-SI" dirty="0"/>
              <a:t> </a:t>
            </a:r>
            <a:r>
              <a:rPr lang="sl-SI" dirty="0" err="1"/>
              <a:t>the</a:t>
            </a:r>
            <a:r>
              <a:rPr lang="sl-SI" dirty="0"/>
              <a:t> dendroTools – </a:t>
            </a:r>
            <a:r>
              <a:rPr lang="sl-SI" dirty="0" err="1"/>
              <a:t>additional</a:t>
            </a:r>
            <a:r>
              <a:rPr lang="sl-SI" dirty="0"/>
              <a:t> </a:t>
            </a:r>
            <a:r>
              <a:rPr lang="sl-SI" dirty="0" err="1"/>
              <a:t>arguments</a:t>
            </a:r>
            <a:endParaRPr dirty="0"/>
          </a:p>
        </p:txBody>
      </p:sp>
      <p:sp>
        <p:nvSpPr>
          <p:cNvPr id="3899" name="Google Shape;3899;p20"/>
          <p:cNvSpPr txBox="1">
            <a:spLocks noGrp="1"/>
          </p:cNvSpPr>
          <p:nvPr>
            <p:ph type="body" idx="2"/>
          </p:nvPr>
        </p:nvSpPr>
        <p:spPr>
          <a:xfrm>
            <a:off x="4156070" y="1762650"/>
            <a:ext cx="3432179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b="1" i="1" dirty="0" err="1"/>
              <a:t>monthly_response</a:t>
            </a:r>
            <a:r>
              <a:rPr lang="sl-SI" b="1" i="1" dirty="0"/>
              <a:t>()</a:t>
            </a:r>
            <a:endParaRPr b="1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sl-SI" dirty="0" err="1"/>
              <a:t>month_interval</a:t>
            </a:r>
            <a:endParaRPr lang="sl-SI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l-SI" dirty="0"/>
              <a:t>- </a:t>
            </a:r>
            <a:r>
              <a:rPr lang="sl-SI" dirty="0" err="1"/>
              <a:t>row_names_subset</a:t>
            </a:r>
            <a:endParaRPr lang="sl-SI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9730742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11413</Words>
  <Application>Microsoft Office PowerPoint</Application>
  <PresentationFormat>On-screen Show (16:9)</PresentationFormat>
  <Paragraphs>9466</Paragraphs>
  <Slides>74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Consolas</vt:lpstr>
      <vt:lpstr>Titillium Web</vt:lpstr>
      <vt:lpstr>Arial</vt:lpstr>
      <vt:lpstr>Calibri</vt:lpstr>
      <vt:lpstr>Dosis ExtraLight</vt:lpstr>
      <vt:lpstr>Dosis</vt:lpstr>
      <vt:lpstr>Titillium Web Light</vt:lpstr>
      <vt:lpstr>Mowbray template</vt:lpstr>
      <vt:lpstr>dendroTools R package</vt:lpstr>
      <vt:lpstr>HELLO!</vt:lpstr>
      <vt:lpstr>dendroTools R package</vt:lpstr>
      <vt:lpstr>PowerPoint Presentation</vt:lpstr>
      <vt:lpstr>The correlation analyses with the dendroTools – key arguments</vt:lpstr>
      <vt:lpstr>The correlation analyses with the dendroTools – key arguments</vt:lpstr>
      <vt:lpstr>The correlation analyses with the dendroTools – key arguments</vt:lpstr>
      <vt:lpstr>The correlation analyses with the dendroTools – key arguments</vt:lpstr>
      <vt:lpstr>The correlation analyses with the dendroTools – additional arguments</vt:lpstr>
      <vt:lpstr>Exercise 1</vt:lpstr>
      <vt:lpstr>The algorithm for calculation of monthly correlations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algorithm for calculation of daily correlations</vt:lpstr>
      <vt:lpstr>PowerPoint Presentation</vt:lpstr>
      <vt:lpstr>PowerPoint Presentation</vt:lpstr>
      <vt:lpstr>PowerPoint Presentation</vt:lpstr>
      <vt:lpstr>The importance of reference_window</vt:lpstr>
      <vt:lpstr>PowerPoint Presentation</vt:lpstr>
      <vt:lpstr>PowerPoint Presentation</vt:lpstr>
      <vt:lpstr>Filtering non-significant correlations based on the selected alpha</vt:lpstr>
      <vt:lpstr>PowerPoint Presentation</vt:lpstr>
      <vt:lpstr>PowerPoint Presentation</vt:lpstr>
      <vt:lpstr>Manually create heatmaps using ggplot2</vt:lpstr>
      <vt:lpstr>Partial correlation coefficients</vt:lpstr>
      <vt:lpstr>Partial Correlation Coefficient</vt:lpstr>
      <vt:lpstr>Partial Correlation Coefficient</vt:lpstr>
      <vt:lpstr>Partial Correlation Coefficient – subset analysed period</vt:lpstr>
      <vt:lpstr>Temporal stability of correlations</vt:lpstr>
      <vt:lpstr>Standardized Precipitation-Evapotranspiration Index (SPEI) analyses with dendroTools</vt:lpstr>
      <vt:lpstr>SPEI</vt:lpstr>
      <vt:lpstr>rTG R package</vt:lpstr>
      <vt:lpstr>rTG – radial tree growth R package</vt:lpstr>
      <vt:lpstr>Monitoring of secondary tree growth</vt:lpstr>
      <vt:lpstr>rTG – radial tree growth R package</vt:lpstr>
      <vt:lpstr>rTG – radial tree growth R package</vt:lpstr>
      <vt:lpstr>The most common methods for deriving the temporal dynamics of secondary tree growth</vt:lpstr>
      <vt:lpstr>The most common methods for deriving the temporal dynamics of secondary tree growth</vt:lpstr>
      <vt:lpstr>The most common methods for deriving the temporal dynamics of secondary tree growth</vt:lpstr>
      <vt:lpstr>The most common methods for deriving the temporal dynamics of secondary tree growth</vt:lpstr>
      <vt:lpstr>The concept of overfitting</vt:lpstr>
      <vt:lpstr>rTG R package</vt:lpstr>
      <vt:lpstr>The XPSgrowth() function </vt:lpstr>
      <vt:lpstr>The XPSgrowth() function </vt:lpstr>
      <vt:lpstr>The XPSgrowth() function </vt:lpstr>
      <vt:lpstr>The XPSgrowth()  function </vt:lpstr>
      <vt:lpstr>The XPSgrowth()  function </vt:lpstr>
      <vt:lpstr>PowerPoint Presentation</vt:lpstr>
      <vt:lpstr>Exercises wtih the rTG</vt:lpstr>
      <vt:lpstr>The XPSgrowth()  applied on dendrometer data</vt:lpstr>
      <vt:lpstr>That‘s all folks!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dendroTools R package</dc:title>
  <cp:lastModifiedBy>Jernej Jevšenak</cp:lastModifiedBy>
  <cp:revision>18</cp:revision>
  <dcterms:modified xsi:type="dcterms:W3CDTF">2023-09-29T13:45:46Z</dcterms:modified>
</cp:coreProperties>
</file>